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44"/>
  </p:notesMasterIdLst>
  <p:sldIdLst>
    <p:sldId id="308" r:id="rId2"/>
    <p:sldId id="256" r:id="rId3"/>
    <p:sldId id="257" r:id="rId4"/>
    <p:sldId id="271" r:id="rId5"/>
    <p:sldId id="272" r:id="rId6"/>
    <p:sldId id="276" r:id="rId7"/>
    <p:sldId id="277" r:id="rId8"/>
    <p:sldId id="287" r:id="rId9"/>
    <p:sldId id="278" r:id="rId10"/>
    <p:sldId id="281" r:id="rId11"/>
    <p:sldId id="282" r:id="rId12"/>
    <p:sldId id="286" r:id="rId13"/>
    <p:sldId id="288" r:id="rId14"/>
    <p:sldId id="289" r:id="rId15"/>
    <p:sldId id="291" r:id="rId16"/>
    <p:sldId id="293" r:id="rId17"/>
    <p:sldId id="305" r:id="rId18"/>
    <p:sldId id="294" r:id="rId19"/>
    <p:sldId id="295" r:id="rId20"/>
    <p:sldId id="296" r:id="rId21"/>
    <p:sldId id="297" r:id="rId22"/>
    <p:sldId id="306" r:id="rId23"/>
    <p:sldId id="307" r:id="rId24"/>
    <p:sldId id="258" r:id="rId25"/>
    <p:sldId id="259" r:id="rId26"/>
    <p:sldId id="260" r:id="rId27"/>
    <p:sldId id="261" r:id="rId28"/>
    <p:sldId id="262" r:id="rId29"/>
    <p:sldId id="263" r:id="rId30"/>
    <p:sldId id="264" r:id="rId31"/>
    <p:sldId id="265" r:id="rId32"/>
    <p:sldId id="266" r:id="rId33"/>
    <p:sldId id="267" r:id="rId34"/>
    <p:sldId id="268" r:id="rId35"/>
    <p:sldId id="269" r:id="rId36"/>
    <p:sldId id="309" r:id="rId37"/>
    <p:sldId id="310" r:id="rId38"/>
    <p:sldId id="311" r:id="rId39"/>
    <p:sldId id="312" r:id="rId40"/>
    <p:sldId id="313" r:id="rId41"/>
    <p:sldId id="314" r:id="rId42"/>
    <p:sldId id="315" r:id="rId4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15620"/>
    <p:restoredTop sz="94660"/>
  </p:normalViewPr>
  <p:slideViewPr>
    <p:cSldViewPr snapToGrid="0">
      <p:cViewPr varScale="1">
        <p:scale>
          <a:sx n="82" d="100"/>
          <a:sy n="82" d="100"/>
        </p:scale>
        <p:origin x="-800" y="-9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notesMaster" Target="notesMasters/notesMaster1.xml"/><Relationship Id="rId45"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76874802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43e1002b5d_0_1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43e1002b5d_0_1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p:spPr>
        <p:txBody>
          <a:bodyPr/>
          <a:lstStyle/>
          <a:p>
            <a:pPr>
              <a:defRPr/>
            </a:pPr>
            <a:fld id="{715D8AF7-E16D-E34E-BD89-DC267806DA81}" type="slidenum">
              <a:rPr lang="fr-FR"/>
              <a:pPr>
                <a:defRPr/>
              </a:pPr>
              <a:t>11</a:t>
            </a:fld>
            <a:endParaRPr lang="fr-FR"/>
          </a:p>
        </p:txBody>
      </p:sp>
      <p:sp>
        <p:nvSpPr>
          <p:cNvPr id="128002" name="Rectangle 2"/>
          <p:cNvSpPr>
            <a:spLocks noGrp="1" noRot="1" noChangeAspect="1" noChangeArrowheads="1" noTextEdit="1"/>
          </p:cNvSpPr>
          <p:nvPr>
            <p:ph type="sldImg"/>
          </p:nvPr>
        </p:nvSpPr>
        <p:spPr>
          <a:xfrm>
            <a:off x="381000" y="685800"/>
            <a:ext cx="6096000" cy="3429000"/>
          </a:xfrm>
          <a:ln/>
          <a:extLst>
            <a:ext uri="{FAA26D3D-D897-4be2-8F04-BA451C77F1D7}">
              <ma14:placeholderFlag xmlns:ma14="http://schemas.microsoft.com/office/mac/drawingml/2011/main" val="1"/>
            </a:ext>
          </a:extLst>
        </p:spPr>
      </p:sp>
      <p:sp>
        <p:nvSpPr>
          <p:cNvPr id="128003" name="Rectangle 3"/>
          <p:cNvSpPr>
            <a:spLocks noGrp="1" noChangeArrowheads="1"/>
          </p:cNvSpPr>
          <p:nvPr>
            <p:ph type="body" idx="1"/>
          </p:nvPr>
        </p:nvSpPr>
        <p:spPr/>
        <p:txBody>
          <a:bodyPr/>
          <a:lstStyle/>
          <a:p>
            <a:pPr eaLnBrk="1" hangingPunct="1">
              <a:lnSpc>
                <a:spcPct val="80000"/>
              </a:lnSpc>
            </a:pPr>
            <a:r>
              <a:rPr lang="fr-FR" sz="1400" dirty="0" smtClean="0">
                <a:ea typeface="ＭＳ Ｐゴシック" charset="0"/>
              </a:rPr>
              <a:t>L</a:t>
            </a:r>
            <a:r>
              <a:rPr lang="fr-FR" sz="1100" dirty="0" smtClean="0">
                <a:ea typeface="ＭＳ Ｐゴシック" charset="0"/>
              </a:rPr>
              <a:t>a P.I. tend à remplacer l’action permanente du maître par un système d’activités, de médiations et d’institutions diverses, qui assurent l’obligation des échanges du groupe. </a:t>
            </a:r>
          </a:p>
          <a:p>
            <a:pPr eaLnBrk="1" hangingPunct="1">
              <a:lnSpc>
                <a:spcPct val="80000"/>
              </a:lnSpc>
            </a:pPr>
            <a:r>
              <a:rPr lang="fr-FR" sz="1100" dirty="0" smtClean="0">
                <a:ea typeface="ＭＳ Ｐゴシック" charset="0"/>
              </a:rPr>
              <a:t>Elle prône l’évitement de la relation duelle maître-élève, qualifiée de mortifère, au profit de relations médiatisées</a:t>
            </a:r>
            <a:r>
              <a:rPr lang="fr-FR" sz="1400" dirty="0" smtClean="0">
                <a:latin typeface="Tahoma" charset="0"/>
                <a:ea typeface="ＭＳ Ｐゴシック" charset="0"/>
              </a:rPr>
              <a:t>. </a:t>
            </a:r>
          </a:p>
          <a:p>
            <a:pPr eaLnBrk="1" hangingPunct="1">
              <a:defRPr/>
            </a:pPr>
            <a:endParaRPr lang="fr-FR"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Action activité sans penser aux apprentissages</a:t>
            </a:r>
            <a:endParaRPr lang="fr-FR" dirty="0"/>
          </a:p>
        </p:txBody>
      </p:sp>
    </p:spTree>
    <p:extLst>
      <p:ext uri="{BB962C8B-B14F-4D97-AF65-F5344CB8AC3E}">
        <p14:creationId xmlns:p14="http://schemas.microsoft.com/office/powerpoint/2010/main" val="39902091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commentaires 2"/>
          <p:cNvSpPr>
            <a:spLocks noGrp="1"/>
          </p:cNvSpPr>
          <p:nvPr>
            <p:ph type="body" idx="1"/>
          </p:nvPr>
        </p:nvSpPr>
        <p:spPr/>
        <p:txBody>
          <a:bodyPr/>
          <a:lstStyle/>
          <a:p>
            <a:pPr marL="457200" marR="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fr-FR" sz="1200" b="0" i="0" u="none" strike="noStrike" cap="none" dirty="0" smtClean="0">
                <a:solidFill>
                  <a:schemeClr val="dk1"/>
                </a:solidFill>
                <a:effectLst/>
                <a:latin typeface="Calibri"/>
                <a:ea typeface="Calibri"/>
                <a:cs typeface="Calibri"/>
                <a:sym typeface="Calibri"/>
              </a:rPr>
              <a:t>Outre l’intérêt éducatif et pédagogique indéniable que présente la mise en œuvre de la coopération au cœur des classes, des apprentissages et des établissements scolaires, des études internationales récentes mettent en évidence que les valeurs sociales que sont la coopération, la collaboration, la solidarité, l’échange… constituent un réel enjeu de société pour le XXI</a:t>
            </a:r>
            <a:r>
              <a:rPr lang="fr-FR" sz="1200" b="0" i="0" u="none" strike="noStrike" cap="none" baseline="30000" dirty="0" smtClean="0">
                <a:solidFill>
                  <a:schemeClr val="dk1"/>
                </a:solidFill>
                <a:effectLst/>
                <a:latin typeface="Calibri"/>
                <a:ea typeface="Calibri"/>
                <a:cs typeface="Calibri"/>
                <a:sym typeface="Calibri"/>
              </a:rPr>
              <a:t>e</a:t>
            </a:r>
            <a:r>
              <a:rPr lang="fr-FR" sz="1200" b="0" i="0" u="none" strike="noStrike" cap="none" dirty="0" smtClean="0">
                <a:solidFill>
                  <a:schemeClr val="dk1"/>
                </a:solidFill>
                <a:effectLst/>
                <a:latin typeface="Calibri"/>
                <a:ea typeface="Calibri"/>
                <a:cs typeface="Calibri"/>
                <a:sym typeface="Calibri"/>
              </a:rPr>
              <a:t> siècle</a:t>
            </a:r>
            <a:r>
              <a:rPr lang="fr-FR" sz="1200" b="0" i="0" u="none" strike="noStrike" cap="none" baseline="30000" dirty="0" smtClean="0">
                <a:solidFill>
                  <a:schemeClr val="dk1"/>
                </a:solidFill>
                <a:effectLst/>
                <a:latin typeface="Calibri"/>
                <a:ea typeface="Calibri"/>
                <a:cs typeface="Calibri"/>
                <a:sym typeface="Calibri"/>
              </a:rPr>
              <a:t>9</a:t>
            </a:r>
            <a:r>
              <a:rPr lang="fr-FR" sz="1200" b="0" i="0" u="none" strike="noStrike" cap="none" dirty="0" smtClean="0">
                <a:solidFill>
                  <a:schemeClr val="dk1"/>
                </a:solidFill>
                <a:effectLst/>
                <a:latin typeface="Calibri"/>
                <a:ea typeface="Calibri"/>
                <a:cs typeface="Calibri"/>
                <a:sym typeface="Calibri"/>
              </a:rPr>
              <a:t>.</a:t>
            </a:r>
          </a:p>
        </p:txBody>
      </p:sp>
      <p:sp>
        <p:nvSpPr>
          <p:cNvPr id="4" name="Espace réservé du numéro de diapositive 3"/>
          <p:cNvSpPr>
            <a:spLocks noGrp="1"/>
          </p:cNvSpPr>
          <p:nvPr>
            <p:ph type="sldNum" idx="10"/>
          </p:nvPr>
        </p:nvSpPr>
        <p:spPr>
          <a:xfrm>
            <a:off x="3884613" y="8685213"/>
            <a:ext cx="2971800" cy="457200"/>
          </a:xfrm>
          <a:prstGeom prst="rect">
            <a:avLst/>
          </a:prstGeom>
        </p:spPr>
        <p:txBody>
          <a:bodyPr/>
          <a:lstStyle/>
          <a:p>
            <a:pPr marL="0" marR="0" lvl="0" indent="0" algn="r" rtl="0">
              <a:spcBef>
                <a:spcPts val="0"/>
              </a:spcBef>
              <a:spcAft>
                <a:spcPts val="0"/>
              </a:spcAft>
              <a:buNone/>
            </a:pPr>
            <a:fld id="{00000000-1234-1234-1234-123412341234}" type="slidenum">
              <a:rPr lang="fr-FR" sz="1200" b="0" i="0" u="none" strike="noStrike" cap="none" smtClean="0">
                <a:solidFill>
                  <a:schemeClr val="dk1"/>
                </a:solidFill>
                <a:latin typeface="Calibri"/>
                <a:ea typeface="Calibri"/>
                <a:cs typeface="Calibri"/>
                <a:sym typeface="Calibri"/>
              </a:rPr>
              <a:t>18</a:t>
            </a:fld>
            <a:endParaRPr lang="fr-F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0581368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commentaires 2"/>
          <p:cNvSpPr>
            <a:spLocks noGrp="1"/>
          </p:cNvSpPr>
          <p:nvPr>
            <p:ph type="body" idx="1"/>
          </p:nvPr>
        </p:nvSpPr>
        <p:spPr/>
        <p:txBody>
          <a:bodyPr/>
          <a:lstStyle/>
          <a:p>
            <a:r>
              <a:rPr lang="fr-FR" dirty="0" smtClean="0"/>
              <a:t>Le développement des compétences relationnelles et sociales pose aux enseignants de nombreux défis d’ordre pédagogique</a:t>
            </a:r>
            <a:endParaRPr lang="fr-FR" dirty="0"/>
          </a:p>
        </p:txBody>
      </p:sp>
      <p:sp>
        <p:nvSpPr>
          <p:cNvPr id="4" name="Espace réservé du numéro de diapositive 3"/>
          <p:cNvSpPr>
            <a:spLocks noGrp="1"/>
          </p:cNvSpPr>
          <p:nvPr>
            <p:ph type="sldNum" idx="10"/>
          </p:nvPr>
        </p:nvSpPr>
        <p:spPr>
          <a:xfrm>
            <a:off x="3884613" y="8685213"/>
            <a:ext cx="2971800" cy="457200"/>
          </a:xfrm>
          <a:prstGeom prst="rect">
            <a:avLst/>
          </a:prstGeom>
        </p:spPr>
        <p:txBody>
          <a:bodyPr/>
          <a:lstStyle/>
          <a:p>
            <a:pPr marL="0" marR="0" lvl="0" indent="0" algn="r" rtl="0">
              <a:spcBef>
                <a:spcPts val="0"/>
              </a:spcBef>
              <a:spcAft>
                <a:spcPts val="0"/>
              </a:spcAft>
              <a:buNone/>
            </a:pPr>
            <a:fld id="{00000000-1234-1234-1234-123412341234}" type="slidenum">
              <a:rPr lang="fr-FR" sz="1200" b="0" i="0" u="none" strike="noStrike" cap="none" smtClean="0">
                <a:solidFill>
                  <a:schemeClr val="dk1"/>
                </a:solidFill>
                <a:latin typeface="Calibri"/>
                <a:ea typeface="Calibri"/>
                <a:cs typeface="Calibri"/>
                <a:sym typeface="Calibri"/>
              </a:rPr>
              <a:t>21</a:t>
            </a:fld>
            <a:endParaRPr lang="fr-F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6250089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43dea6481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43dea6481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43dea64815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43dea64815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43dea64815_0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43dea64815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43dea64815_0_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43dea64815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43e1002b5d_0_1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43e1002b5d_0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43e1002b5d_0_13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43e1002b5d_0_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43e1002b5d_0_26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43e1002b5d_0_2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43e17ea38d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43e17ea38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43e17ea38d_0_1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 name="Google Shape;185;g43e17ea38d_0_1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43e17ea38d_0_24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43e17ea38d_0_2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43e17ea38d_0_37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 name="Google Shape;197;g43e17ea38d_0_3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43e17ea38d_0_49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43e17ea38d_0_4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43e17ea38d_0_24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43e17ea38d_0_2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43ec13328a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 name="Google Shape;197;g43ec13328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43ec13328a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43ec13328a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commentaires 2"/>
          <p:cNvSpPr>
            <a:spLocks noGrp="1"/>
          </p:cNvSpPr>
          <p:nvPr>
            <p:ph type="body" idx="1"/>
          </p:nvPr>
        </p:nvSpPr>
        <p:spPr/>
        <p:txBody>
          <a:bodyPr/>
          <a:lstStyle/>
          <a:p>
            <a:pPr marL="457200" marR="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fr-FR" sz="1200" dirty="0" smtClean="0">
                <a:solidFill>
                  <a:schemeClr val="bg2"/>
                </a:solidFill>
                <a:latin typeface="Calibri"/>
                <a:ea typeface="ＭＳ Ｐゴシック" charset="0"/>
                <a:cs typeface="Calibri"/>
              </a:rPr>
              <a:t>, élan de l’</a:t>
            </a:r>
            <a:r>
              <a:rPr lang="fr-FR" sz="1200" dirty="0" err="1" smtClean="0">
                <a:solidFill>
                  <a:schemeClr val="bg2"/>
                </a:solidFill>
                <a:latin typeface="Calibri"/>
                <a:ea typeface="ＭＳ Ｐゴシック" charset="0"/>
                <a:cs typeface="Calibri"/>
              </a:rPr>
              <a:t>industialisation,durogrès</a:t>
            </a:r>
            <a:r>
              <a:rPr lang="fr-FR" sz="1200" b="1" i="0" u="none" strike="noStrike" cap="none" dirty="0" err="1" smtClean="0">
                <a:solidFill>
                  <a:schemeClr val="dk1"/>
                </a:solidFill>
                <a:effectLst/>
                <a:latin typeface="Calibri"/>
                <a:ea typeface="Calibri"/>
                <a:cs typeface="Calibri"/>
                <a:sym typeface="Calibri"/>
              </a:rPr>
              <a:t>Gambetta</a:t>
            </a:r>
            <a:r>
              <a:rPr lang="fr-FR" sz="1200" b="1" i="0" u="none" strike="noStrike" cap="none" dirty="0" smtClean="0">
                <a:solidFill>
                  <a:schemeClr val="dk1"/>
                </a:solidFill>
                <a:effectLst/>
                <a:latin typeface="Calibri"/>
                <a:ea typeface="Calibri"/>
                <a:cs typeface="Calibri"/>
                <a:sym typeface="Calibri"/>
              </a:rPr>
              <a:t> le 16 novembre 1871 "je demande la séparation de l’Eglise et des écoles"</a:t>
            </a:r>
          </a:p>
          <a:p>
            <a:r>
              <a:rPr lang="fr-FR" sz="1200" b="1" i="0" u="none" strike="noStrike" cap="none" dirty="0" smtClean="0">
                <a:solidFill>
                  <a:schemeClr val="dk1"/>
                </a:solidFill>
                <a:effectLst/>
                <a:latin typeface="Calibri"/>
                <a:ea typeface="Calibri"/>
                <a:cs typeface="Calibri"/>
                <a:sym typeface="Calibri"/>
              </a:rPr>
              <a:t>Jules Ferry (1832-1893)</a:t>
            </a:r>
          </a:p>
          <a:p>
            <a:pPr marL="457200" marR="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fr-FR" sz="1100" b="0" i="0" u="none" strike="noStrike" cap="none" dirty="0" smtClean="0">
                <a:solidFill>
                  <a:srgbClr val="000000"/>
                </a:solidFill>
                <a:effectLst/>
                <a:latin typeface="Arial"/>
                <a:ea typeface="Arial"/>
                <a:cs typeface="Arial"/>
                <a:sym typeface="Arial"/>
              </a:rPr>
              <a:t>6 juin </a:t>
            </a:r>
            <a:r>
              <a:rPr lang="fr-FR" sz="1100" b="1" i="0" u="none" strike="noStrike" cap="none" dirty="0" smtClean="0">
                <a:solidFill>
                  <a:srgbClr val="000000"/>
                </a:solidFill>
                <a:effectLst/>
                <a:latin typeface="Arial"/>
                <a:ea typeface="Arial"/>
                <a:cs typeface="Arial"/>
                <a:sym typeface="Arial"/>
              </a:rPr>
              <a:t>1881</a:t>
            </a:r>
            <a:r>
              <a:rPr lang="fr-FR" sz="1100" b="0" i="0" u="none" strike="noStrike" cap="none" dirty="0" smtClean="0">
                <a:solidFill>
                  <a:srgbClr val="000000"/>
                </a:solidFill>
                <a:effectLst/>
                <a:latin typeface="Arial"/>
                <a:ea typeface="Arial"/>
                <a:cs typeface="Arial"/>
                <a:sym typeface="Arial"/>
              </a:rPr>
              <a:t>Jules Ferry, rend l'enseignement primaire public et gratuit</a:t>
            </a:r>
            <a:r>
              <a:rPr lang="fr-FR" sz="1100" b="0" i="0" u="none" strike="noStrike" cap="none" baseline="0" dirty="0" smtClean="0">
                <a:solidFill>
                  <a:srgbClr val="000000"/>
                </a:solidFill>
                <a:effectLst/>
                <a:latin typeface="Arial"/>
                <a:ea typeface="Arial"/>
                <a:cs typeface="Arial"/>
                <a:sym typeface="Arial"/>
              </a:rPr>
              <a:t> </a:t>
            </a:r>
            <a:r>
              <a:rPr lang="fr-FR" sz="1100" b="0" i="0" u="none" strike="noStrike" cap="none" dirty="0" smtClean="0">
                <a:solidFill>
                  <a:srgbClr val="000000"/>
                </a:solidFill>
                <a:effectLst/>
                <a:latin typeface="Arial"/>
                <a:ea typeface="Arial"/>
                <a:cs typeface="Arial"/>
                <a:sym typeface="Arial"/>
              </a:rPr>
              <a:t> (6-13 ans) obligatoire par la loi du </a:t>
            </a:r>
            <a:r>
              <a:rPr lang="fr-FR" sz="1100" b="1" i="0" u="none" strike="noStrike" cap="none" dirty="0" smtClean="0">
                <a:solidFill>
                  <a:srgbClr val="000000"/>
                </a:solidFill>
                <a:effectLst/>
                <a:latin typeface="Arial"/>
                <a:ea typeface="Arial"/>
                <a:cs typeface="Arial"/>
                <a:sym typeface="Arial"/>
              </a:rPr>
              <a:t>28 mars 1882</a:t>
            </a:r>
            <a:r>
              <a:rPr lang="fr-FR" sz="1100" b="0" i="0" u="none" strike="noStrike" cap="none" dirty="0" smtClean="0">
                <a:solidFill>
                  <a:srgbClr val="000000"/>
                </a:solidFill>
                <a:effectLst/>
                <a:latin typeface="Arial"/>
                <a:ea typeface="Arial"/>
                <a:cs typeface="Arial"/>
                <a:sym typeface="Arial"/>
              </a:rPr>
              <a:t> enseignement </a:t>
            </a:r>
            <a:r>
              <a:rPr lang="fr-FR" sz="1100" b="0" i="0" u="none" strike="noStrike" cap="none" dirty="0" err="1" smtClean="0">
                <a:solidFill>
                  <a:srgbClr val="000000"/>
                </a:solidFill>
                <a:effectLst/>
                <a:latin typeface="Arial"/>
                <a:ea typeface="Arial"/>
                <a:cs typeface="Arial"/>
                <a:sym typeface="Arial"/>
              </a:rPr>
              <a:t>laique</a:t>
            </a:r>
            <a:endParaRPr lang="fr-FR" dirty="0"/>
          </a:p>
        </p:txBody>
      </p:sp>
      <p:sp>
        <p:nvSpPr>
          <p:cNvPr id="4" name="Espace réservé du numéro de diapositive 3"/>
          <p:cNvSpPr>
            <a:spLocks noGrp="1"/>
          </p:cNvSpPr>
          <p:nvPr>
            <p:ph type="sldNum" idx="10"/>
          </p:nvPr>
        </p:nvSpPr>
        <p:spPr>
          <a:xfrm>
            <a:off x="3884613" y="8685213"/>
            <a:ext cx="2971800" cy="457200"/>
          </a:xfrm>
          <a:prstGeom prst="rect">
            <a:avLst/>
          </a:prstGeom>
        </p:spPr>
        <p:txBody>
          <a:bodyPr/>
          <a:lstStyle/>
          <a:p>
            <a:pPr marL="0" marR="0" lvl="0" indent="0" algn="r" rtl="0">
              <a:spcBef>
                <a:spcPts val="0"/>
              </a:spcBef>
              <a:spcAft>
                <a:spcPts val="0"/>
              </a:spcAft>
              <a:buNone/>
            </a:pPr>
            <a:fld id="{00000000-1234-1234-1234-123412341234}" type="slidenum">
              <a:rPr lang="fr-FR" sz="1200" b="0" i="0" u="none" strike="noStrike" cap="none" smtClean="0">
                <a:solidFill>
                  <a:schemeClr val="dk1"/>
                </a:solidFill>
                <a:latin typeface="Calibri"/>
                <a:ea typeface="Calibri"/>
                <a:cs typeface="Calibri"/>
                <a:sym typeface="Calibri"/>
              </a:rPr>
              <a:t>4</a:t>
            </a:fld>
            <a:endParaRPr lang="fr-F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45809249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43e17ea38d_0_37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43e17ea38d_0_3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43ec13328a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43ec13328a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43e17ea38d_0_49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 name="Google Shape;221;g43e17ea38d_0_4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43ec13328a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 name="Google Shape;227;g43ec13328a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fr" sz="1500">
                <a:solidFill>
                  <a:schemeClr val="dk2"/>
                </a:solidFill>
                <a:latin typeface="Calibri"/>
                <a:ea typeface="Calibri"/>
                <a:cs typeface="Calibri"/>
                <a:sym typeface="Calibri"/>
              </a:rPr>
              <a:t>On souhaite que ce qui se passe en terme de rapport au savoir individuellement puisse être au service d’une forme d’authenticité et de sincérité dans sa relation à l’autre.</a:t>
            </a:r>
            <a:endParaRPr sz="15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commentaires 2"/>
          <p:cNvSpPr>
            <a:spLocks noGrp="1"/>
          </p:cNvSpPr>
          <p:nvPr>
            <p:ph type="body" idx="1"/>
          </p:nvPr>
        </p:nvSpPr>
        <p:spPr/>
        <p:txBody>
          <a:bodyPr/>
          <a:lstStyle/>
          <a:p>
            <a:pPr marL="457200" marR="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fr-FR" sz="1100" b="0" i="0" u="none" strike="noStrike" cap="none" dirty="0" smtClean="0">
                <a:solidFill>
                  <a:srgbClr val="000000"/>
                </a:solidFill>
                <a:effectLst/>
                <a:latin typeface="Arial"/>
                <a:ea typeface="Arial"/>
                <a:cs typeface="Arial"/>
                <a:sym typeface="Arial"/>
              </a:rPr>
              <a:t>pédagogie fondée sur une éducation du travail et de la liberté au sein d'un groupe coopératif, une école conçue pour tous les enfants du peuple, dans la perspective d'une société universaliste, libérée de l'exploitation.</a:t>
            </a:r>
          </a:p>
          <a:p>
            <a:endParaRPr lang="fr-FR" dirty="0"/>
          </a:p>
        </p:txBody>
      </p:sp>
    </p:spTree>
    <p:extLst>
      <p:ext uri="{BB962C8B-B14F-4D97-AF65-F5344CB8AC3E}">
        <p14:creationId xmlns:p14="http://schemas.microsoft.com/office/powerpoint/2010/main" val="24217570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commentaires 2"/>
          <p:cNvSpPr>
            <a:spLocks noGrp="1"/>
          </p:cNvSpPr>
          <p:nvPr>
            <p:ph type="body" idx="1"/>
          </p:nvPr>
        </p:nvSpPr>
        <p:spPr/>
        <p:txBody>
          <a:bodyPr/>
          <a:lstStyle/>
          <a:p>
            <a:r>
              <a:rPr lang="fr-FR" sz="1100" b="0" i="0" u="none" strike="noStrike" cap="none" dirty="0" smtClean="0">
                <a:solidFill>
                  <a:srgbClr val="000000"/>
                </a:solidFill>
                <a:effectLst/>
                <a:latin typeface="Arial"/>
                <a:ea typeface="Arial"/>
                <a:cs typeface="Arial"/>
                <a:sym typeface="Arial"/>
              </a:rPr>
              <a:t>Issu de la Ligue Internationale de l'Education nouvelle, </a:t>
            </a:r>
            <a:r>
              <a:rPr lang="fr-FR" sz="1100" b="1" i="0" u="none" strike="noStrike" cap="none" dirty="0" smtClean="0">
                <a:solidFill>
                  <a:srgbClr val="000000"/>
                </a:solidFill>
                <a:effectLst/>
                <a:latin typeface="Arial"/>
                <a:ea typeface="Arial"/>
                <a:cs typeface="Arial"/>
                <a:sym typeface="Arial"/>
              </a:rPr>
              <a:t>le G.F.E.N</a:t>
            </a:r>
            <a:r>
              <a:rPr lang="fr-FR" sz="1100" b="0" i="0" u="none" strike="noStrike" cap="none" dirty="0" smtClean="0">
                <a:solidFill>
                  <a:srgbClr val="000000"/>
                </a:solidFill>
                <a:effectLst/>
                <a:latin typeface="Arial"/>
                <a:ea typeface="Arial"/>
                <a:cs typeface="Arial"/>
                <a:sym typeface="Arial"/>
              </a:rPr>
              <a:t>. a été créé en 1922 à l'initiative de savants et d'éducateurs qui, au sortir de la première guerre mondiale, ont ressenti l'urgence de lutter contre l'acceptation fataliste par les hommes, de la guerre comme solution.</a:t>
            </a:r>
          </a:p>
          <a:p>
            <a:r>
              <a:rPr lang="fr-FR" sz="1100" b="0" i="0" u="none" strike="noStrike" cap="none" dirty="0" smtClean="0">
                <a:solidFill>
                  <a:srgbClr val="000000"/>
                </a:solidFill>
                <a:effectLst/>
                <a:latin typeface="Arial"/>
                <a:ea typeface="Arial"/>
                <a:cs typeface="Arial"/>
                <a:sym typeface="Arial"/>
              </a:rPr>
              <a:t>OCCE Office  central de la coopération à l’école</a:t>
            </a:r>
            <a:endParaRPr lang="fr-FR" sz="1100" b="0" i="0" u="none" strike="noStrike" cap="none" dirty="0">
              <a:solidFill>
                <a:srgbClr val="000000"/>
              </a:solidFill>
              <a:effectLst/>
              <a:latin typeface="Arial"/>
              <a:ea typeface="Arial"/>
              <a:cs typeface="Arial"/>
              <a:sym typeface="Arial"/>
            </a:endParaRPr>
          </a:p>
        </p:txBody>
      </p:sp>
      <p:sp>
        <p:nvSpPr>
          <p:cNvPr id="4" name="Espace réservé du numéro de diapositive 3"/>
          <p:cNvSpPr>
            <a:spLocks noGrp="1"/>
          </p:cNvSpPr>
          <p:nvPr>
            <p:ph type="sldNum" idx="10"/>
          </p:nvPr>
        </p:nvSpPr>
        <p:spPr>
          <a:xfrm>
            <a:off x="3884613" y="8685213"/>
            <a:ext cx="2971800" cy="457200"/>
          </a:xfrm>
          <a:prstGeom prst="rect">
            <a:avLst/>
          </a:prstGeom>
        </p:spPr>
        <p:txBody>
          <a:bodyPr/>
          <a:lstStyle/>
          <a:p>
            <a:pPr marL="0" marR="0" lvl="0" indent="0" algn="r" rtl="0">
              <a:spcBef>
                <a:spcPts val="0"/>
              </a:spcBef>
              <a:spcAft>
                <a:spcPts val="0"/>
              </a:spcAft>
              <a:buNone/>
            </a:pPr>
            <a:fld id="{00000000-1234-1234-1234-123412341234}" type="slidenum">
              <a:rPr lang="fr-FR" sz="1200" b="0" i="0" u="none" strike="noStrike" cap="none" smtClean="0">
                <a:solidFill>
                  <a:schemeClr val="dk1"/>
                </a:solidFill>
                <a:latin typeface="Calibri"/>
                <a:ea typeface="Calibri"/>
                <a:cs typeface="Calibri"/>
                <a:sym typeface="Calibri"/>
              </a:rPr>
              <a:t>6</a:t>
            </a:fld>
            <a:endParaRPr lang="fr-F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739895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p:spPr>
        <p:txBody>
          <a:bodyPr/>
          <a:lstStyle/>
          <a:p>
            <a:pPr>
              <a:defRPr/>
            </a:pPr>
            <a:fld id="{414B0970-0A04-334E-85D5-FD7DBE8CDABA}" type="slidenum">
              <a:rPr lang="fr-FR"/>
              <a:pPr>
                <a:defRPr/>
              </a:pPr>
              <a:t>7</a:t>
            </a:fld>
            <a:endParaRPr lang="fr-FR"/>
          </a:p>
        </p:txBody>
      </p:sp>
      <p:sp>
        <p:nvSpPr>
          <p:cNvPr id="66562" name="Rectangle 2"/>
          <p:cNvSpPr>
            <a:spLocks noGrp="1" noRot="1" noChangeAspect="1" noChangeArrowheads="1" noTextEdit="1"/>
          </p:cNvSpPr>
          <p:nvPr>
            <p:ph type="sldImg"/>
          </p:nvPr>
        </p:nvSpPr>
        <p:spPr>
          <a:xfrm>
            <a:off x="381000" y="685800"/>
            <a:ext cx="6096000" cy="3429000"/>
          </a:xfrm>
          <a:ln/>
          <a:extLst>
            <a:ext uri="{FAA26D3D-D897-4be2-8F04-BA451C77F1D7}">
              <ma14:placeholderFlag xmlns:ma14="http://schemas.microsoft.com/office/mac/drawingml/2011/main" val="1"/>
            </a:ext>
          </a:extLst>
        </p:spPr>
      </p:sp>
      <p:sp>
        <p:nvSpPr>
          <p:cNvPr id="66563" name="Rectangle 3"/>
          <p:cNvSpPr>
            <a:spLocks noGrp="1" noChangeArrowheads="1"/>
          </p:cNvSpPr>
          <p:nvPr>
            <p:ph type="body" idx="1"/>
          </p:nvPr>
        </p:nvSpPr>
        <p:spPr/>
        <p:txBody>
          <a:bodyPr/>
          <a:lstStyle/>
          <a:p>
            <a:pPr eaLnBrk="1" hangingPunct="1">
              <a:defRPr/>
            </a:pPr>
            <a:r>
              <a:rPr lang="fr-FR" dirty="0" smtClean="0"/>
              <a:t>Inspecteur de l’éducation primaire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p:spPr>
        <p:txBody>
          <a:bodyPr/>
          <a:lstStyle/>
          <a:p>
            <a:pPr>
              <a:defRPr/>
            </a:pPr>
            <a:fld id="{43A28C26-6DBA-3C4A-B076-BA725028B21E}" type="slidenum">
              <a:rPr lang="fr-FR"/>
              <a:pPr>
                <a:defRPr/>
              </a:pPr>
              <a:t>8</a:t>
            </a:fld>
            <a:endParaRPr lang="fr-FR"/>
          </a:p>
        </p:txBody>
      </p:sp>
      <p:sp>
        <p:nvSpPr>
          <p:cNvPr id="104450" name="Rectangle 2"/>
          <p:cNvSpPr>
            <a:spLocks noGrp="1" noRot="1" noChangeAspect="1" noChangeArrowheads="1" noTextEdit="1"/>
          </p:cNvSpPr>
          <p:nvPr>
            <p:ph type="sldImg"/>
          </p:nvPr>
        </p:nvSpPr>
        <p:spPr>
          <a:xfrm>
            <a:off x="381000" y="685800"/>
            <a:ext cx="6096000" cy="3429000"/>
          </a:xfrm>
          <a:ln/>
          <a:extLst>
            <a:ext uri="{FAA26D3D-D897-4be2-8F04-BA451C77F1D7}">
              <ma14:placeholderFlag xmlns:ma14="http://schemas.microsoft.com/office/mac/drawingml/2011/main" val="1"/>
            </a:ext>
          </a:extLst>
        </p:spPr>
      </p:sp>
      <p:sp>
        <p:nvSpPr>
          <p:cNvPr id="104451" name="Rectangle 3"/>
          <p:cNvSpPr>
            <a:spLocks noGrp="1" noChangeArrowheads="1"/>
          </p:cNvSpPr>
          <p:nvPr>
            <p:ph type="body" idx="1"/>
          </p:nvPr>
        </p:nvSpPr>
        <p:spPr/>
        <p:txBody>
          <a:bodyPr/>
          <a:lstStyle/>
          <a:p>
            <a:pPr eaLnBrk="1" hangingPunct="1">
              <a:defRPr/>
            </a:pPr>
            <a:endParaRPr 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p:spPr>
        <p:txBody>
          <a:bodyPr/>
          <a:lstStyle/>
          <a:p>
            <a:pPr>
              <a:defRPr/>
            </a:pPr>
            <a:fld id="{F5651389-4CD7-9745-8B91-0004F1C5BD86}" type="slidenum">
              <a:rPr lang="fr-FR"/>
              <a:pPr>
                <a:defRPr/>
              </a:pPr>
              <a:t>9</a:t>
            </a:fld>
            <a:endParaRPr lang="fr-FR"/>
          </a:p>
        </p:txBody>
      </p:sp>
      <p:sp>
        <p:nvSpPr>
          <p:cNvPr id="68610" name="Rectangle 2"/>
          <p:cNvSpPr>
            <a:spLocks noGrp="1" noRot="1" noChangeAspect="1" noChangeArrowheads="1" noTextEdit="1"/>
          </p:cNvSpPr>
          <p:nvPr>
            <p:ph type="sldImg"/>
          </p:nvPr>
        </p:nvSpPr>
        <p:spPr>
          <a:xfrm>
            <a:off x="381000" y="685800"/>
            <a:ext cx="6096000" cy="3429000"/>
          </a:xfrm>
          <a:ln/>
          <a:extLst>
            <a:ext uri="{FAA26D3D-D897-4be2-8F04-BA451C77F1D7}">
              <ma14:placeholderFlag xmlns:ma14="http://schemas.microsoft.com/office/mac/drawingml/2011/main" val="1"/>
            </a:ext>
          </a:extLst>
        </p:spPr>
      </p:sp>
      <p:sp>
        <p:nvSpPr>
          <p:cNvPr id="68611" name="Rectangle 3"/>
          <p:cNvSpPr>
            <a:spLocks noGrp="1" noChangeArrowheads="1"/>
          </p:cNvSpPr>
          <p:nvPr>
            <p:ph type="body" idx="1"/>
          </p:nvPr>
        </p:nvSpPr>
        <p:spPr/>
        <p:txBody>
          <a:bodyPr/>
          <a:lstStyle/>
          <a:p>
            <a:pPr marL="457200" marR="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fr-FR" sz="1200" dirty="0" smtClean="0">
                <a:latin typeface="Tahoma" charset="0"/>
                <a:ea typeface="ＭＳ Ｐゴシック" charset="0"/>
              </a:rPr>
              <a:t>En 1947 Freinet et ses compagnons créent l’Institut Coopératif de l’Ecole Moderne. Ce mouvement se fait largement connaître à l’étranger et se développe à l’international.</a:t>
            </a:r>
          </a:p>
          <a:p>
            <a:pPr eaLnBrk="1" hangingPunct="1">
              <a:defRPr/>
            </a:pPr>
            <a:endParaRPr lang="fr-FR"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p:spPr>
        <p:txBody>
          <a:bodyPr/>
          <a:lstStyle/>
          <a:p>
            <a:pPr>
              <a:defRPr/>
            </a:pPr>
            <a:fld id="{CA121782-D474-704A-A2A2-8F57023F456E}" type="slidenum">
              <a:rPr lang="fr-FR"/>
              <a:pPr>
                <a:defRPr/>
              </a:pPr>
              <a:t>10</a:t>
            </a:fld>
            <a:endParaRPr lang="fr-FR"/>
          </a:p>
        </p:txBody>
      </p:sp>
      <p:sp>
        <p:nvSpPr>
          <p:cNvPr id="117762" name="Rectangle 2"/>
          <p:cNvSpPr>
            <a:spLocks noGrp="1" noRot="1" noChangeAspect="1" noChangeArrowheads="1" noTextEdit="1"/>
          </p:cNvSpPr>
          <p:nvPr>
            <p:ph type="sldImg"/>
          </p:nvPr>
        </p:nvSpPr>
        <p:spPr>
          <a:xfrm>
            <a:off x="381000" y="685800"/>
            <a:ext cx="6096000" cy="3429000"/>
          </a:xfrm>
          <a:ln/>
          <a:extLst>
            <a:ext uri="{FAA26D3D-D897-4be2-8F04-BA451C77F1D7}">
              <ma14:placeholderFlag xmlns:ma14="http://schemas.microsoft.com/office/mac/drawingml/2011/main" val="1"/>
            </a:ext>
          </a:extLst>
        </p:spPr>
      </p:sp>
      <p:sp>
        <p:nvSpPr>
          <p:cNvPr id="117763" name="Rectangle 3"/>
          <p:cNvSpPr>
            <a:spLocks noGrp="1" noChangeArrowheads="1"/>
          </p:cNvSpPr>
          <p:nvPr>
            <p:ph type="body" idx="1"/>
          </p:nvPr>
        </p:nvSpPr>
        <p:spPr/>
        <p:txBody>
          <a:bodyPr/>
          <a:lstStyle/>
          <a:p>
            <a:pPr eaLnBrk="1" hangingPunct="1">
              <a:defRPr/>
            </a:pPr>
            <a:r>
              <a:rPr lang="fr-FR" dirty="0" smtClean="0"/>
              <a:t>Jean et </a:t>
            </a:r>
            <a:r>
              <a:rPr lang="fr-FR" dirty="0" err="1" smtClean="0"/>
              <a:t>fernand</a:t>
            </a:r>
            <a:r>
              <a:rPr lang="fr-FR" dirty="0" smtClean="0"/>
              <a:t> </a:t>
            </a:r>
            <a:r>
              <a:rPr lang="fr-FR" dirty="0" err="1" smtClean="0"/>
              <a:t>Oury</a:t>
            </a:r>
            <a:endParaRPr lang="fr-FR"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6"/>
        </a:solidFill>
        <a:effectLst/>
      </p:bgPr>
    </p:bg>
    <p:spTree>
      <p:nvGrpSpPr>
        <p:cNvPr id="1"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509632"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255200"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1159826"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905395"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7279439"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6917201"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 name="Google Shape;34;p2"/>
          <p:cNvSpPr txBox="1">
            <a:spLocks noGrp="1"/>
          </p:cNvSpPr>
          <p:nvPr>
            <p:ph type="ctrTitle"/>
          </p:nvPr>
        </p:nvSpPr>
        <p:spPr>
          <a:xfrm>
            <a:off x="1858703" y="1822833"/>
            <a:ext cx="5361300" cy="1448100"/>
          </a:xfrm>
          <a:prstGeom prst="rect">
            <a:avLst/>
          </a:prstGeom>
        </p:spPr>
        <p:txBody>
          <a:bodyPr spcFirstLastPara="1" wrap="square" lIns="91425" tIns="91425" rIns="91425" bIns="91425" anchor="ctr" anchorCtr="0"/>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35" name="Google Shape;35;p2"/>
          <p:cNvSpPr txBox="1">
            <a:spLocks noGrp="1"/>
          </p:cNvSpPr>
          <p:nvPr>
            <p:ph type="subTitle" idx="1"/>
          </p:nvPr>
        </p:nvSpPr>
        <p:spPr>
          <a:xfrm>
            <a:off x="1858700" y="3413158"/>
            <a:ext cx="5361300" cy="52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36" name="Google Shape;36;p2"/>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1"/>
            <p:cNvSpPr/>
            <p:nvPr/>
          </p:nvSpPr>
          <p:spPr>
            <a:xfrm>
              <a:off x="7279439"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1"/>
            <p:cNvSpPr/>
            <p:nvPr/>
          </p:nvSpPr>
          <p:spPr>
            <a:xfrm>
              <a:off x="6917201"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1"/>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1"/>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9" name="Google Shape;119;p11"/>
          <p:cNvSpPr txBox="1">
            <a:spLocks noGrp="1"/>
          </p:cNvSpPr>
          <p:nvPr>
            <p:ph type="title" hasCustomPrompt="1"/>
          </p:nvPr>
        </p:nvSpPr>
        <p:spPr>
          <a:xfrm>
            <a:off x="1385850" y="1383850"/>
            <a:ext cx="6372300" cy="1379700"/>
          </a:xfrm>
          <a:prstGeom prst="rect">
            <a:avLst/>
          </a:prstGeom>
        </p:spPr>
        <p:txBody>
          <a:bodyPr spcFirstLastPara="1" wrap="square" lIns="91425" tIns="91425" rIns="91425" bIns="91425" anchor="ctr" anchorCtr="0"/>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a:spLocks noGrp="1"/>
          </p:cNvSpPr>
          <p:nvPr>
            <p:ph type="body" idx="1"/>
          </p:nvPr>
        </p:nvSpPr>
        <p:spPr>
          <a:xfrm>
            <a:off x="1385850" y="2863850"/>
            <a:ext cx="6372300" cy="641100"/>
          </a:xfrm>
          <a:prstGeom prst="rect">
            <a:avLst/>
          </a:prstGeom>
        </p:spPr>
        <p:txBody>
          <a:bodyPr spcFirstLastPara="1" wrap="square" lIns="91425" tIns="91425" rIns="91425" bIns="91425" anchor="t" anchorCtr="0"/>
          <a:lstStyle>
            <a:lvl1pPr marL="457200" lvl="0" indent="-311150" algn="ctr">
              <a:spcBef>
                <a:spcPts val="0"/>
              </a:spcBef>
              <a:spcAft>
                <a:spcPts val="0"/>
              </a:spcAft>
              <a:buSzPts val="1300"/>
              <a:buChar char="●"/>
              <a:defRPr/>
            </a:lvl1pPr>
            <a:lvl2pPr marL="914400" lvl="1" indent="-298450" algn="ctr">
              <a:spcBef>
                <a:spcPts val="1600"/>
              </a:spcBef>
              <a:spcAft>
                <a:spcPts val="0"/>
              </a:spcAft>
              <a:buSzPts val="1100"/>
              <a:buChar char="○"/>
              <a:defRPr/>
            </a:lvl2pPr>
            <a:lvl3pPr marL="1371600" lvl="2" indent="-298450" algn="ctr">
              <a:spcBef>
                <a:spcPts val="1600"/>
              </a:spcBef>
              <a:spcAft>
                <a:spcPts val="0"/>
              </a:spcAft>
              <a:buSzPts val="1100"/>
              <a:buChar char="■"/>
              <a:defRPr/>
            </a:lvl3pPr>
            <a:lvl4pPr marL="1828800" lvl="3" indent="-298450" algn="ctr">
              <a:spcBef>
                <a:spcPts val="1600"/>
              </a:spcBef>
              <a:spcAft>
                <a:spcPts val="0"/>
              </a:spcAft>
              <a:buSzPts val="1100"/>
              <a:buChar char="●"/>
              <a:defRPr/>
            </a:lvl4pPr>
            <a:lvl5pPr marL="2286000" lvl="4" indent="-298450" algn="ctr">
              <a:spcBef>
                <a:spcPts val="1600"/>
              </a:spcBef>
              <a:spcAft>
                <a:spcPts val="0"/>
              </a:spcAft>
              <a:buSzPts val="1100"/>
              <a:buChar char="○"/>
              <a:defRPr/>
            </a:lvl5pPr>
            <a:lvl6pPr marL="2743200" lvl="5" indent="-298450" algn="ctr">
              <a:spcBef>
                <a:spcPts val="1600"/>
              </a:spcBef>
              <a:spcAft>
                <a:spcPts val="0"/>
              </a:spcAft>
              <a:buSzPts val="1100"/>
              <a:buChar char="■"/>
              <a:defRPr/>
            </a:lvl6pPr>
            <a:lvl7pPr marL="3200400" lvl="6" indent="-298450" algn="ctr">
              <a:spcBef>
                <a:spcPts val="1600"/>
              </a:spcBef>
              <a:spcAft>
                <a:spcPts val="0"/>
              </a:spcAft>
              <a:buSzPts val="1100"/>
              <a:buChar char="●"/>
              <a:defRPr/>
            </a:lvl7pPr>
            <a:lvl8pPr marL="3657600" lvl="7" indent="-298450" algn="ctr">
              <a:spcBef>
                <a:spcPts val="1600"/>
              </a:spcBef>
              <a:spcAft>
                <a:spcPts val="0"/>
              </a:spcAft>
              <a:buSzPts val="1100"/>
              <a:buChar char="○"/>
              <a:defRPr/>
            </a:lvl8pPr>
            <a:lvl9pPr marL="4114800" lvl="8" indent="-298450" algn="ctr">
              <a:spcBef>
                <a:spcPts val="1600"/>
              </a:spcBef>
              <a:spcAft>
                <a:spcPts val="1600"/>
              </a:spcAft>
              <a:buSzPts val="1100"/>
              <a:buChar char="■"/>
              <a:defRPr/>
            </a:lvl9pPr>
          </a:lstStyle>
          <a:p>
            <a:endParaRPr/>
          </a:p>
        </p:txBody>
      </p:sp>
      <p:sp>
        <p:nvSpPr>
          <p:cNvPr id="121" name="Google Shape;121;p11"/>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2"/>
        <p:cNvGrpSpPr/>
        <p:nvPr/>
      </p:nvGrpSpPr>
      <p:grpSpPr>
        <a:xfrm>
          <a:off x="0" y="0"/>
          <a:ext cx="0" cy="0"/>
          <a:chOff x="0" y="0"/>
          <a:chExt cx="0" cy="0"/>
        </a:xfrm>
      </p:grpSpPr>
      <p:sp>
        <p:nvSpPr>
          <p:cNvPr id="123" name="Google Shape;123;p12"/>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re et contenu" type="obj">
  <p:cSld name="Titre et contenu">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457200" y="400050"/>
            <a:ext cx="8229600" cy="74295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5" name="Google Shape;35;p5"/>
          <p:cNvSpPr txBox="1">
            <a:spLocks noGrp="1"/>
          </p:cNvSpPr>
          <p:nvPr>
            <p:ph type="body" idx="1"/>
          </p:nvPr>
        </p:nvSpPr>
        <p:spPr>
          <a:xfrm>
            <a:off x="457200" y="1200150"/>
            <a:ext cx="8229600" cy="3657600"/>
          </a:xfrm>
          <a:prstGeom prst="rect">
            <a:avLst/>
          </a:prstGeom>
          <a:noFill/>
          <a:ln>
            <a:noFill/>
          </a:ln>
        </p:spPr>
        <p:txBody>
          <a:bodyPr spcFirstLastPara="1" wrap="square" lIns="91425" tIns="45700" rIns="91425" bIns="45700" anchor="t" anchorCtr="0"/>
          <a:lstStyle>
            <a:lvl1pPr marL="457200" marR="0" lvl="0"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1pPr>
            <a:lvl2pPr marL="914400" marR="0" lvl="1" indent="-336550" algn="l" rtl="0">
              <a:spcBef>
                <a:spcPts val="400"/>
              </a:spcBef>
              <a:spcAft>
                <a:spcPts val="0"/>
              </a:spcAft>
              <a:buClr>
                <a:schemeClr val="accent1"/>
              </a:buClr>
              <a:buSzPts val="1700"/>
              <a:buFont typeface="Arial"/>
              <a:buChar char="•"/>
              <a:defRPr sz="2000" b="0" i="0" u="none" strike="noStrike" cap="none">
                <a:solidFill>
                  <a:schemeClr val="dk1"/>
                </a:solidFill>
                <a:latin typeface="Arial"/>
                <a:ea typeface="Arial"/>
                <a:cs typeface="Arial"/>
                <a:sym typeface="Arial"/>
              </a:defRPr>
            </a:lvl2pPr>
            <a:lvl3pPr marL="1371600" marR="0" lvl="2" indent="-331469" algn="l" rtl="0">
              <a:spcBef>
                <a:spcPts val="360"/>
              </a:spcBef>
              <a:spcAft>
                <a:spcPts val="0"/>
              </a:spcAft>
              <a:buClr>
                <a:schemeClr val="accent1"/>
              </a:buClr>
              <a:buSzPts val="162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accent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6pPr>
            <a:lvl7pPr marL="3200400" marR="0" lvl="6"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7pPr>
            <a:lvl8pPr marL="3657600" marR="0" lvl="7"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8pPr>
            <a:lvl9pPr marL="4114800" marR="0" lvl="8"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9pPr>
          </a:lstStyle>
          <a:p>
            <a:endParaRPr/>
          </a:p>
        </p:txBody>
      </p:sp>
      <p:sp>
        <p:nvSpPr>
          <p:cNvPr id="36" name="Google Shape;36;p5"/>
          <p:cNvSpPr txBox="1">
            <a:spLocks noGrp="1"/>
          </p:cNvSpPr>
          <p:nvPr>
            <p:ph type="dt" idx="10"/>
          </p:nvPr>
        </p:nvSpPr>
        <p:spPr>
          <a:xfrm>
            <a:off x="457200" y="13716"/>
            <a:ext cx="2895600" cy="246888"/>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7" name="Google Shape;37;p5"/>
          <p:cNvSpPr txBox="1">
            <a:spLocks noGrp="1"/>
          </p:cNvSpPr>
          <p:nvPr>
            <p:ph type="ftr" idx="11"/>
          </p:nvPr>
        </p:nvSpPr>
        <p:spPr>
          <a:xfrm>
            <a:off x="3429000" y="13716"/>
            <a:ext cx="4114800" cy="246888"/>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8" name="Google Shape;38;p5"/>
          <p:cNvSpPr txBox="1">
            <a:spLocks noGrp="1"/>
          </p:cNvSpPr>
          <p:nvPr>
            <p:ph type="sldNum" idx="12"/>
          </p:nvPr>
        </p:nvSpPr>
        <p:spPr>
          <a:xfrm>
            <a:off x="7620000" y="13716"/>
            <a:ext cx="1066800" cy="246888"/>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400" b="1">
                <a:solidFill>
                  <a:srgbClr val="FFFFFF"/>
                </a:solidFill>
                <a:latin typeface="Arial"/>
                <a:ea typeface="Arial"/>
                <a:cs typeface="Arial"/>
                <a:sym typeface="Arial"/>
              </a:defRPr>
            </a:lvl1pPr>
            <a:lvl2pPr marL="0" marR="0" lvl="1" indent="0" algn="l" rtl="0">
              <a:spcBef>
                <a:spcPts val="0"/>
              </a:spcBef>
              <a:buNone/>
              <a:defRPr sz="1400" b="1">
                <a:solidFill>
                  <a:srgbClr val="FFFFFF"/>
                </a:solidFill>
                <a:latin typeface="Arial"/>
                <a:ea typeface="Arial"/>
                <a:cs typeface="Arial"/>
                <a:sym typeface="Arial"/>
              </a:defRPr>
            </a:lvl2pPr>
            <a:lvl3pPr marL="0" marR="0" lvl="2" indent="0" algn="l" rtl="0">
              <a:spcBef>
                <a:spcPts val="0"/>
              </a:spcBef>
              <a:buNone/>
              <a:defRPr sz="1400" b="1">
                <a:solidFill>
                  <a:srgbClr val="FFFFFF"/>
                </a:solidFill>
                <a:latin typeface="Arial"/>
                <a:ea typeface="Arial"/>
                <a:cs typeface="Arial"/>
                <a:sym typeface="Arial"/>
              </a:defRPr>
            </a:lvl3pPr>
            <a:lvl4pPr marL="0" marR="0" lvl="3" indent="0" algn="l" rtl="0">
              <a:spcBef>
                <a:spcPts val="0"/>
              </a:spcBef>
              <a:buNone/>
              <a:defRPr sz="1400" b="1">
                <a:solidFill>
                  <a:srgbClr val="FFFFFF"/>
                </a:solidFill>
                <a:latin typeface="Arial"/>
                <a:ea typeface="Arial"/>
                <a:cs typeface="Arial"/>
                <a:sym typeface="Arial"/>
              </a:defRPr>
            </a:lvl4pPr>
            <a:lvl5pPr marL="0" marR="0" lvl="4" indent="0" algn="l" rtl="0">
              <a:spcBef>
                <a:spcPts val="0"/>
              </a:spcBef>
              <a:buNone/>
              <a:defRPr sz="1400" b="1">
                <a:solidFill>
                  <a:srgbClr val="FFFFFF"/>
                </a:solidFill>
                <a:latin typeface="Arial"/>
                <a:ea typeface="Arial"/>
                <a:cs typeface="Arial"/>
                <a:sym typeface="Arial"/>
              </a:defRPr>
            </a:lvl5pPr>
            <a:lvl6pPr marL="0" marR="0" lvl="5" indent="0" algn="l" rtl="0">
              <a:spcBef>
                <a:spcPts val="0"/>
              </a:spcBef>
              <a:buNone/>
              <a:defRPr sz="1400" b="1">
                <a:solidFill>
                  <a:srgbClr val="FFFFFF"/>
                </a:solidFill>
                <a:latin typeface="Arial"/>
                <a:ea typeface="Arial"/>
                <a:cs typeface="Arial"/>
                <a:sym typeface="Arial"/>
              </a:defRPr>
            </a:lvl6pPr>
            <a:lvl7pPr marL="0" marR="0" lvl="6" indent="0" algn="l" rtl="0">
              <a:spcBef>
                <a:spcPts val="0"/>
              </a:spcBef>
              <a:buNone/>
              <a:defRPr sz="1400" b="1">
                <a:solidFill>
                  <a:srgbClr val="FFFFFF"/>
                </a:solidFill>
                <a:latin typeface="Arial"/>
                <a:ea typeface="Arial"/>
                <a:cs typeface="Arial"/>
                <a:sym typeface="Arial"/>
              </a:defRPr>
            </a:lvl7pPr>
            <a:lvl8pPr marL="0" marR="0" lvl="7" indent="0" algn="l" rtl="0">
              <a:spcBef>
                <a:spcPts val="0"/>
              </a:spcBef>
              <a:buNone/>
              <a:defRPr sz="1400" b="1">
                <a:solidFill>
                  <a:srgbClr val="FFFFFF"/>
                </a:solidFill>
                <a:latin typeface="Arial"/>
                <a:ea typeface="Arial"/>
                <a:cs typeface="Arial"/>
                <a:sym typeface="Arial"/>
              </a:defRPr>
            </a:lvl8pPr>
            <a:lvl9pPr marL="0" marR="0" lvl="8" indent="0" algn="l" rtl="0">
              <a:spcBef>
                <a:spcPts val="0"/>
              </a:spcBef>
              <a:buNone/>
              <a:defRPr sz="1400" b="1">
                <a:solidFill>
                  <a:srgbClr val="FFFFFF"/>
                </a:solidFill>
                <a:latin typeface="Arial"/>
                <a:ea typeface="Arial"/>
                <a:cs typeface="Arial"/>
                <a:sym typeface="Arial"/>
              </a:defRPr>
            </a:lvl9pPr>
          </a:lstStyle>
          <a:p>
            <a:pPr marL="0" lvl="0" indent="0">
              <a:spcBef>
                <a:spcPts val="0"/>
              </a:spcBef>
              <a:spcAft>
                <a:spcPts val="0"/>
              </a:spcAft>
              <a:buNone/>
            </a:pPr>
            <a:fld id="{00000000-1234-1234-1234-123412341234}" type="slidenum">
              <a:rPr lang="fr-FR"/>
              <a:t>‹#›</a:t>
            </a:fld>
            <a:endParaRPr/>
          </a:p>
        </p:txBody>
      </p:sp>
    </p:spTree>
    <p:extLst>
      <p:ext uri="{BB962C8B-B14F-4D97-AF65-F5344CB8AC3E}">
        <p14:creationId xmlns:p14="http://schemas.microsoft.com/office/powerpoint/2010/main" val="40757034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re. Texte et 2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85750"/>
            <a:ext cx="8229600" cy="1028700"/>
          </a:xfrm>
        </p:spPr>
        <p:txBody>
          <a:bodyPr/>
          <a:lstStyle/>
          <a:p>
            <a:r>
              <a:rPr lang="fr-FR" smtClean="0"/>
              <a:t>Cliquez et modifiez le titre</a:t>
            </a:r>
            <a:endParaRPr lang="fr-FR"/>
          </a:p>
        </p:txBody>
      </p:sp>
      <p:sp>
        <p:nvSpPr>
          <p:cNvPr id="3" name="Espace réservé du texte 2"/>
          <p:cNvSpPr>
            <a:spLocks noGrp="1"/>
          </p:cNvSpPr>
          <p:nvPr>
            <p:ph type="body" sz="half" idx="1"/>
          </p:nvPr>
        </p:nvSpPr>
        <p:spPr>
          <a:xfrm>
            <a:off x="457200" y="1485900"/>
            <a:ext cx="4038600" cy="30861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quarter" idx="2"/>
          </p:nvPr>
        </p:nvSpPr>
        <p:spPr>
          <a:xfrm>
            <a:off x="4648200" y="1485900"/>
            <a:ext cx="4038600" cy="14859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contenu 4"/>
          <p:cNvSpPr>
            <a:spLocks noGrp="1"/>
          </p:cNvSpPr>
          <p:nvPr>
            <p:ph sz="quarter" idx="3"/>
          </p:nvPr>
        </p:nvSpPr>
        <p:spPr>
          <a:xfrm>
            <a:off x="4648200" y="3086100"/>
            <a:ext cx="4038600" cy="14859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Rectangle 4"/>
          <p:cNvSpPr>
            <a:spLocks noGrp="1" noChangeArrowheads="1"/>
          </p:cNvSpPr>
          <p:nvPr>
            <p:ph type="dt" sz="half" idx="10"/>
          </p:nvPr>
        </p:nvSpPr>
        <p:spPr>
          <a:xfrm>
            <a:off x="457200" y="13716"/>
            <a:ext cx="2895600" cy="246888"/>
          </a:xfrm>
          <a:prstGeom prst="rect">
            <a:avLst/>
          </a:prstGeom>
          <a:ln/>
        </p:spPr>
        <p:txBody>
          <a:bodyPr/>
          <a:lstStyle>
            <a:lvl1pPr>
              <a:defRPr/>
            </a:lvl1pPr>
          </a:lstStyle>
          <a:p>
            <a:pPr>
              <a:defRPr/>
            </a:pPr>
            <a:fld id="{9FF0435B-8618-FD4D-8213-F92231E79625}" type="datetime1">
              <a:rPr lang="fr-FR"/>
              <a:pPr>
                <a:defRPr/>
              </a:pPr>
              <a:t>10/10/2018</a:t>
            </a:fld>
            <a:endParaRPr lang="fr-FR"/>
          </a:p>
        </p:txBody>
      </p:sp>
      <p:sp>
        <p:nvSpPr>
          <p:cNvPr id="7" name="Rectangle 5"/>
          <p:cNvSpPr>
            <a:spLocks noGrp="1" noChangeArrowheads="1"/>
          </p:cNvSpPr>
          <p:nvPr>
            <p:ph type="ftr" sz="quarter" idx="11"/>
          </p:nvPr>
        </p:nvSpPr>
        <p:spPr>
          <a:xfrm>
            <a:off x="3429000" y="13716"/>
            <a:ext cx="4114800" cy="246888"/>
          </a:xfrm>
          <a:prstGeom prst="rect">
            <a:avLst/>
          </a:prstGeom>
          <a:ln/>
        </p:spPr>
        <p:txBody>
          <a:bodyPr/>
          <a:lstStyle>
            <a:lvl1pPr>
              <a:defRPr/>
            </a:lvl1pPr>
          </a:lstStyle>
          <a:p>
            <a:pPr>
              <a:defRPr/>
            </a:pPr>
            <a:endParaRPr lang="fr-FR"/>
          </a:p>
        </p:txBody>
      </p:sp>
      <p:sp>
        <p:nvSpPr>
          <p:cNvPr id="8" name="Rectangle 6"/>
          <p:cNvSpPr>
            <a:spLocks noGrp="1" noChangeArrowheads="1"/>
          </p:cNvSpPr>
          <p:nvPr>
            <p:ph type="sldNum" sz="quarter" idx="12"/>
          </p:nvPr>
        </p:nvSpPr>
        <p:spPr>
          <a:ln/>
        </p:spPr>
        <p:txBody>
          <a:bodyPr/>
          <a:lstStyle>
            <a:lvl1pPr>
              <a:defRPr/>
            </a:lvl1pPr>
          </a:lstStyle>
          <a:p>
            <a:pPr>
              <a:defRPr/>
            </a:pPr>
            <a:fld id="{8A3456EE-B12B-B34A-9B7A-5993F5DC79BA}" type="slidenum">
              <a:rPr lang="fr-FR"/>
              <a:pPr>
                <a:defRPr/>
              </a:pPr>
              <a:t>‹#›</a:t>
            </a:fld>
            <a:endParaRPr lang="fr-FR"/>
          </a:p>
        </p:txBody>
      </p:sp>
    </p:spTree>
    <p:extLst>
      <p:ext uri="{BB962C8B-B14F-4D97-AF65-F5344CB8AC3E}">
        <p14:creationId xmlns:p14="http://schemas.microsoft.com/office/powerpoint/2010/main" val="6952894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re. Text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457200" y="285750"/>
            <a:ext cx="8229600" cy="1028700"/>
          </a:xfrm>
        </p:spPr>
        <p:txBody>
          <a:bodyPr/>
          <a:lstStyle/>
          <a:p>
            <a:r>
              <a:rPr lang="fr-FR" smtClean="0"/>
              <a:t>Cliquez et modifiez le titre</a:t>
            </a:r>
            <a:endParaRPr lang="fr-FR"/>
          </a:p>
        </p:txBody>
      </p:sp>
      <p:sp>
        <p:nvSpPr>
          <p:cNvPr id="3" name="Espace réservé du texte 2"/>
          <p:cNvSpPr>
            <a:spLocks noGrp="1"/>
          </p:cNvSpPr>
          <p:nvPr>
            <p:ph type="body" sz="half" idx="1"/>
          </p:nvPr>
        </p:nvSpPr>
        <p:spPr>
          <a:xfrm>
            <a:off x="457200" y="1485900"/>
            <a:ext cx="4038600" cy="30861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485900"/>
            <a:ext cx="4038600" cy="30861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noChangeArrowheads="1"/>
          </p:cNvSpPr>
          <p:nvPr>
            <p:ph type="dt" sz="half" idx="10"/>
          </p:nvPr>
        </p:nvSpPr>
        <p:spPr>
          <a:xfrm>
            <a:off x="457200" y="13716"/>
            <a:ext cx="2895600" cy="246888"/>
          </a:xfrm>
          <a:prstGeom prst="rect">
            <a:avLst/>
          </a:prstGeom>
          <a:ln/>
        </p:spPr>
        <p:txBody>
          <a:bodyPr/>
          <a:lstStyle>
            <a:lvl1pPr>
              <a:defRPr/>
            </a:lvl1pPr>
          </a:lstStyle>
          <a:p>
            <a:pPr>
              <a:defRPr/>
            </a:pPr>
            <a:fld id="{15A2974D-A8D4-C540-97B5-26765FF212F4}" type="datetime1">
              <a:rPr lang="fr-FR"/>
              <a:pPr>
                <a:defRPr/>
              </a:pPr>
              <a:t>10/10/2018</a:t>
            </a:fld>
            <a:endParaRPr lang="fr-FR"/>
          </a:p>
        </p:txBody>
      </p:sp>
      <p:sp>
        <p:nvSpPr>
          <p:cNvPr id="6" name="Espace réservé du pied de page 5"/>
          <p:cNvSpPr>
            <a:spLocks noGrp="1" noChangeArrowheads="1"/>
          </p:cNvSpPr>
          <p:nvPr>
            <p:ph type="ftr" sz="quarter" idx="11"/>
          </p:nvPr>
        </p:nvSpPr>
        <p:spPr>
          <a:xfrm>
            <a:off x="3429000" y="13716"/>
            <a:ext cx="4114800" cy="246888"/>
          </a:xfrm>
          <a:prstGeom prst="rect">
            <a:avLst/>
          </a:prstGeom>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28680788-1269-7746-87A2-62224F52F194}" type="slidenum">
              <a:rPr lang="fr-FR"/>
              <a:pPr>
                <a:defRPr/>
              </a:pPr>
              <a:t>‹#›</a:t>
            </a:fld>
            <a:endParaRPr lang="fr-FR"/>
          </a:p>
        </p:txBody>
      </p:sp>
    </p:spTree>
    <p:extLst>
      <p:ext uri="{BB962C8B-B14F-4D97-AF65-F5344CB8AC3E}">
        <p14:creationId xmlns:p14="http://schemas.microsoft.com/office/powerpoint/2010/main" val="3493918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3"/>
        </a:solidFill>
        <a:effectLst/>
      </p:bgPr>
    </p:bg>
    <p:spTree>
      <p:nvGrpSpPr>
        <p:cNvPr id="1"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3"/>
            <p:cNvSpPr/>
            <p:nvPr/>
          </p:nvSpPr>
          <p:spPr>
            <a:xfrm>
              <a:off x="7279439"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3"/>
            <p:cNvSpPr/>
            <p:nvPr/>
          </p:nvSpPr>
          <p:spPr>
            <a:xfrm>
              <a:off x="6917201"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3"/>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3"/>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7" name="Google Shape;47;p3"/>
          <p:cNvSpPr txBox="1">
            <a:spLocks noGrp="1"/>
          </p:cNvSpPr>
          <p:nvPr>
            <p:ph type="title"/>
          </p:nvPr>
        </p:nvSpPr>
        <p:spPr>
          <a:xfrm>
            <a:off x="1888684" y="1746100"/>
            <a:ext cx="5377500" cy="1646100"/>
          </a:xfrm>
          <a:prstGeom prst="rect">
            <a:avLst/>
          </a:prstGeom>
        </p:spPr>
        <p:txBody>
          <a:bodyPr spcFirstLastPara="1" wrap="square" lIns="91425" tIns="91425" rIns="91425" bIns="91425" anchor="ctr" anchorCtr="0"/>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a:endParaRPr/>
          </a:p>
        </p:txBody>
      </p:sp>
      <p:sp>
        <p:nvSpPr>
          <p:cNvPr id="48" name="Google Shape;48;p3"/>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dk2"/>
        </a:solidFill>
        <a:effectLst/>
      </p:bgPr>
    </p:bg>
    <p:spTree>
      <p:nvGrpSpPr>
        <p:cNvPr id="1"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4"/>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54" name="Google Shape;54;p4"/>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5" name="Google Shape;55;p4"/>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bg>
      <p:bgPr>
        <a:solidFill>
          <a:schemeClr val="dk2"/>
        </a:solidFill>
        <a:effectLst/>
      </p:bgPr>
    </p:bg>
    <p:spTree>
      <p:nvGrpSpPr>
        <p:cNvPr id="1"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5"/>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61" name="Google Shape;61;p5"/>
          <p:cNvSpPr txBox="1">
            <a:spLocks noGrp="1"/>
          </p:cNvSpPr>
          <p:nvPr>
            <p:ph type="body" idx="1"/>
          </p:nvPr>
        </p:nvSpPr>
        <p:spPr>
          <a:xfrm>
            <a:off x="819150" y="1990725"/>
            <a:ext cx="3686100" cy="24480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2" name="Google Shape;62;p5"/>
          <p:cNvSpPr txBox="1">
            <a:spLocks noGrp="1"/>
          </p:cNvSpPr>
          <p:nvPr>
            <p:ph type="body" idx="2"/>
          </p:nvPr>
        </p:nvSpPr>
        <p:spPr>
          <a:xfrm>
            <a:off x="4638675" y="1990725"/>
            <a:ext cx="3686100" cy="24480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3" name="Google Shape;63;p5"/>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bg>
      <p:bgPr>
        <a:solidFill>
          <a:schemeClr val="dk2"/>
        </a:solidFill>
        <a:effectLst/>
      </p:bgPr>
    </p:bg>
    <p:spTree>
      <p:nvGrpSpPr>
        <p:cNvPr id="1"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6"/>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69" name="Google Shape;69;p6"/>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bg>
      <p:bgPr>
        <a:solidFill>
          <a:schemeClr val="accent3"/>
        </a:solidFill>
        <a:effectLst/>
      </p:bgPr>
    </p:bg>
    <p:spTree>
      <p:nvGrpSpPr>
        <p:cNvPr id="1"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7"/>
          <p:cNvSpPr/>
          <p:nvPr/>
        </p:nvSpPr>
        <p:spPr>
          <a:xfrm>
            <a:off x="31" y="2824500"/>
            <a:ext cx="7370400" cy="23190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7"/>
          <p:cNvSpPr txBox="1">
            <a:spLocks noGrp="1"/>
          </p:cNvSpPr>
          <p:nvPr>
            <p:ph type="title"/>
          </p:nvPr>
        </p:nvSpPr>
        <p:spPr>
          <a:xfrm>
            <a:off x="819150" y="845600"/>
            <a:ext cx="3709200" cy="13830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75" name="Google Shape;75;p7"/>
          <p:cNvSpPr txBox="1">
            <a:spLocks noGrp="1"/>
          </p:cNvSpPr>
          <p:nvPr>
            <p:ph type="body" idx="1"/>
          </p:nvPr>
        </p:nvSpPr>
        <p:spPr>
          <a:xfrm>
            <a:off x="830700" y="2319050"/>
            <a:ext cx="3709200" cy="21198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76" name="Google Shape;76;p7"/>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1"/>
        </a:solidFill>
        <a:effectLst/>
      </p:bgPr>
    </p:bg>
    <p:spTree>
      <p:nvGrpSpPr>
        <p:cNvPr id="1"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8"/>
            <p:cNvSpPr/>
            <p:nvPr/>
          </p:nvSpPr>
          <p:spPr>
            <a:xfrm>
              <a:off x="4093430"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8"/>
            <p:cNvSpPr/>
            <p:nvPr/>
          </p:nvSpPr>
          <p:spPr>
            <a:xfrm>
              <a:off x="3961956"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8"/>
            <p:cNvSpPr/>
            <p:nvPr/>
          </p:nvSpPr>
          <p:spPr>
            <a:xfrm>
              <a:off x="7279439"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8"/>
            <p:cNvSpPr/>
            <p:nvPr/>
          </p:nvSpPr>
          <p:spPr>
            <a:xfrm>
              <a:off x="6917201"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8"/>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8"/>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3" name="Google Shape;93;p8"/>
          <p:cNvSpPr txBox="1">
            <a:spLocks noGrp="1"/>
          </p:cNvSpPr>
          <p:nvPr>
            <p:ph type="title"/>
          </p:nvPr>
        </p:nvSpPr>
        <p:spPr>
          <a:xfrm>
            <a:off x="1393929" y="1301146"/>
            <a:ext cx="6366900" cy="2539200"/>
          </a:xfrm>
          <a:prstGeom prst="rect">
            <a:avLst/>
          </a:prstGeom>
        </p:spPr>
        <p:txBody>
          <a:bodyPr spcFirstLastPara="1" wrap="square" lIns="91425" tIns="91425" rIns="91425" bIns="91425" anchor="ctr" anchorCtr="0"/>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a:endParaRPr/>
          </a:p>
        </p:txBody>
      </p:sp>
      <p:sp>
        <p:nvSpPr>
          <p:cNvPr id="94" name="Google Shape;94;p8"/>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dk2"/>
        </a:solidFill>
        <a:effectLst/>
      </p:bgPr>
    </p:bg>
    <p:spTree>
      <p:nvGrpSpPr>
        <p:cNvPr id="1"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9"/>
          <p:cNvSpPr txBox="1">
            <a:spLocks noGrp="1"/>
          </p:cNvSpPr>
          <p:nvPr>
            <p:ph type="title"/>
          </p:nvPr>
        </p:nvSpPr>
        <p:spPr>
          <a:xfrm>
            <a:off x="819150" y="845600"/>
            <a:ext cx="6424200" cy="7050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100" name="Google Shape;100;p9"/>
          <p:cNvSpPr txBox="1">
            <a:spLocks noGrp="1"/>
          </p:cNvSpPr>
          <p:nvPr>
            <p:ph type="subTitle" idx="1"/>
          </p:nvPr>
        </p:nvSpPr>
        <p:spPr>
          <a:xfrm>
            <a:off x="819150" y="1550700"/>
            <a:ext cx="5859900" cy="3936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101" name="Google Shape;101;p9"/>
          <p:cNvSpPr txBox="1">
            <a:spLocks noGrp="1"/>
          </p:cNvSpPr>
          <p:nvPr>
            <p:ph type="body" idx="2"/>
          </p:nvPr>
        </p:nvSpPr>
        <p:spPr>
          <a:xfrm>
            <a:off x="819150" y="2467050"/>
            <a:ext cx="5859900" cy="20955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02" name="Google Shape;102;p9"/>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bg>
      <p:bgPr>
        <a:solidFill>
          <a:schemeClr val="accent1"/>
        </a:solidFill>
        <a:effectLst/>
      </p:bgPr>
    </p:bg>
    <p:spTree>
      <p:nvGrpSpPr>
        <p:cNvPr id="1"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10"/>
          <p:cNvSpPr txBox="1">
            <a:spLocks noGrp="1"/>
          </p:cNvSpPr>
          <p:nvPr>
            <p:ph type="body" idx="1"/>
          </p:nvPr>
        </p:nvSpPr>
        <p:spPr>
          <a:xfrm>
            <a:off x="328025" y="4163500"/>
            <a:ext cx="7415100" cy="605100"/>
          </a:xfrm>
          <a:prstGeom prst="rect">
            <a:avLst/>
          </a:prstGeom>
        </p:spPr>
        <p:txBody>
          <a:bodyPr spcFirstLastPara="1" wrap="square" lIns="91425" tIns="91425" rIns="91425" bIns="91425" anchor="b" anchorCtr="0"/>
          <a:lstStyle>
            <a:lvl1pPr marL="457200" lvl="0" indent="-228600">
              <a:lnSpc>
                <a:spcPct val="100000"/>
              </a:lnSpc>
              <a:spcBef>
                <a:spcPts val="0"/>
              </a:spcBef>
              <a:spcAft>
                <a:spcPts val="0"/>
              </a:spcAft>
              <a:buSzPts val="1300"/>
              <a:buNone/>
              <a:defRPr/>
            </a:lvl1pPr>
          </a:lstStyle>
          <a:p>
            <a:endParaRPr/>
          </a:p>
        </p:txBody>
      </p:sp>
      <p:sp>
        <p:nvSpPr>
          <p:cNvPr id="108" name="Google Shape;108;p10"/>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hift">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a:endParaRPr/>
          </a:p>
        </p:txBody>
      </p:sp>
      <p:sp>
        <p:nvSpPr>
          <p:cNvPr id="7" name="Google Shape;7;p1"/>
          <p:cNvSpPr txBox="1">
            <a:spLocks noGrp="1"/>
          </p:cNvSpPr>
          <p:nvPr>
            <p:ph type="body" idx="1"/>
          </p:nvPr>
        </p:nvSpPr>
        <p:spPr>
          <a:xfrm>
            <a:off x="311700" y="1152475"/>
            <a:ext cx="8520600" cy="3391200"/>
          </a:xfrm>
          <a:prstGeom prst="rect">
            <a:avLst/>
          </a:prstGeom>
          <a:noFill/>
          <a:ln>
            <a:noFill/>
          </a:ln>
        </p:spPr>
        <p:txBody>
          <a:bodyPr spcFirstLastPara="1" wrap="square" lIns="91425" tIns="91425" rIns="91425" bIns="91425" anchor="t" anchorCtr="0"/>
          <a:lstStyle>
            <a:lvl1pPr marL="457200" lvl="0" indent="-31115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marL="914400" lvl="1"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marL="1371600" lvl="2"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marL="1828800" lvl="3"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marL="2286000" lvl="4"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marL="2743200" lvl="5"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marL="3200400" lvl="6"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marL="3657600" lvl="7"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marL="4114800" lvl="8" indent="-298450">
              <a:lnSpc>
                <a:spcPct val="115000"/>
              </a:lnSpc>
              <a:spcBef>
                <a:spcPts val="1600"/>
              </a:spcBef>
              <a:spcAft>
                <a:spcPts val="1600"/>
              </a:spcAft>
              <a:buClr>
                <a:schemeClr val="dk2"/>
              </a:buClr>
              <a:buSzPts val="1100"/>
              <a:buFont typeface="Calibri"/>
              <a:buChar char="■"/>
              <a:defRPr sz="1100">
                <a:solidFill>
                  <a:schemeClr val="dk2"/>
                </a:solidFill>
                <a:latin typeface="Calibri"/>
                <a:ea typeface="Calibri"/>
                <a:cs typeface="Calibri"/>
                <a:sym typeface="Calibri"/>
              </a:defRPr>
            </a:lvl9pPr>
          </a:lstStyle>
          <a:p>
            <a:endParaRPr/>
          </a:p>
        </p:txBody>
      </p:sp>
      <p:sp>
        <p:nvSpPr>
          <p:cNvPr id="8" name="Google Shape;8;p1"/>
          <p:cNvSpPr txBox="1">
            <a:spLocks noGrp="1"/>
          </p:cNvSpPr>
          <p:nvPr>
            <p:ph type="sldNum" idx="12"/>
          </p:nvPr>
        </p:nvSpPr>
        <p:spPr>
          <a:xfrm>
            <a:off x="8390734" y="4543668"/>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f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60" r:id="rId12"/>
    <p:sldLayoutId id="2147483661" r:id="rId13"/>
    <p:sldLayoutId id="2147483662" r:id="rId1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4" Type="http://schemas.openxmlformats.org/officeDocument/2006/relationships/image" Target="../media/image5.jpeg"/><Relationship Id="rId1" Type="http://schemas.openxmlformats.org/officeDocument/2006/relationships/slideLayout" Target="../slideLayouts/slideLayout14.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4" Type="http://schemas.openxmlformats.org/officeDocument/2006/relationships/image" Target="../media/image5.jpeg"/><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 Id="rId3" Type="http://schemas.openxmlformats.org/officeDocument/2006/relationships/image" Target="../media/image1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9.xml.rels><?xml version="1.0" encoding="UTF-8" standalone="yes"?>
<Relationships xmlns="http://schemas.openxmlformats.org/package/2006/relationships"><Relationship Id="rId3" Type="http://schemas.openxmlformats.org/officeDocument/2006/relationships/hyperlink" Target="http://drive.google.com/file/d/1mLly_p2TI1hNuyo4nlCiu3RVJnbd6DYi/view" TargetMode="External"/><Relationship Id="rId4" Type="http://schemas.openxmlformats.org/officeDocument/2006/relationships/image" Target="../media/image14.png"/><Relationship Id="rId1" Type="http://schemas.openxmlformats.org/officeDocument/2006/relationships/slideLayout" Target="../slideLayouts/slideLayout11.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jpeg"/><Relationship Id="rId5" Type="http://schemas.openxmlformats.org/officeDocument/2006/relationships/image" Target="../media/image5.jpeg"/><Relationship Id="rId6" Type="http://schemas.openxmlformats.org/officeDocument/2006/relationships/image" Target="../media/image6.jpg"/><Relationship Id="rId1" Type="http://schemas.openxmlformats.org/officeDocument/2006/relationships/slideLayout" Target="../slideLayouts/slideLayout11.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7.jpeg"/><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xml"/><Relationship Id="rId3"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hyperlink" Target="http://www.icem-pedagogie-freinet.org/" TargetMode="External"/><Relationship Id="rId4" Type="http://schemas.openxmlformats.org/officeDocument/2006/relationships/image" Target="../media/image3.png"/><Relationship Id="rId5" Type="http://schemas.openxmlformats.org/officeDocument/2006/relationships/image" Target="../media/image8.jpeg"/><Relationship Id="rId1" Type="http://schemas.openxmlformats.org/officeDocument/2006/relationships/slideLayout" Target="../slideLayouts/slideLayout14.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2 an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68262" y="226412"/>
            <a:ext cx="2767498" cy="4198474"/>
          </a:xfrm>
          <a:prstGeom prst="rect">
            <a:avLst/>
          </a:prstGeom>
        </p:spPr>
      </p:pic>
      <p:sp>
        <p:nvSpPr>
          <p:cNvPr id="5" name="ZoneTexte 4"/>
          <p:cNvSpPr txBox="1"/>
          <p:nvPr/>
        </p:nvSpPr>
        <p:spPr>
          <a:xfrm rot="20315570">
            <a:off x="487185" y="1772596"/>
            <a:ext cx="2992916" cy="646331"/>
          </a:xfrm>
          <a:prstGeom prst="rect">
            <a:avLst/>
          </a:prstGeom>
          <a:noFill/>
        </p:spPr>
        <p:txBody>
          <a:bodyPr wrap="square" rtlCol="0">
            <a:spAutoFit/>
          </a:bodyPr>
          <a:lstStyle/>
          <a:p>
            <a:r>
              <a:rPr lang="fr-FR" sz="3600" dirty="0" smtClean="0">
                <a:solidFill>
                  <a:schemeClr val="bg1"/>
                </a:solidFill>
              </a:rPr>
              <a:t>BIENVENUE!</a:t>
            </a:r>
            <a:endParaRPr lang="fr-FR" sz="3600" dirty="0">
              <a:solidFill>
                <a:schemeClr val="bg1"/>
              </a:solidFill>
            </a:endParaRPr>
          </a:p>
        </p:txBody>
      </p:sp>
    </p:spTree>
    <p:extLst>
      <p:ext uri="{BB962C8B-B14F-4D97-AF65-F5344CB8AC3E}">
        <p14:creationId xmlns:p14="http://schemas.microsoft.com/office/powerpoint/2010/main" val="46800068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9" name="Rectangle 3"/>
          <p:cNvSpPr>
            <a:spLocks noGrp="1" noChangeArrowheads="1"/>
          </p:cNvSpPr>
          <p:nvPr>
            <p:ph type="body" sz="half" idx="1"/>
          </p:nvPr>
        </p:nvSpPr>
        <p:spPr>
          <a:xfrm>
            <a:off x="270376" y="1285373"/>
            <a:ext cx="7092950" cy="3086100"/>
          </a:xfrm>
        </p:spPr>
        <p:txBody>
          <a:bodyPr/>
          <a:lstStyle/>
          <a:p>
            <a:pPr eaLnBrk="1" hangingPunct="1">
              <a:lnSpc>
                <a:spcPct val="80000"/>
              </a:lnSpc>
              <a:buFont typeface="Wingdings" charset="0"/>
              <a:buNone/>
            </a:pPr>
            <a:r>
              <a:rPr lang="fr-FR" sz="2000" b="1" dirty="0">
                <a:ea typeface="ＭＳ Ｐゴシック" charset="0"/>
              </a:rPr>
              <a:t>Des techniques éducatives à la pédagogie </a:t>
            </a:r>
            <a:r>
              <a:rPr lang="fr-FR" sz="2000" b="1" dirty="0" smtClean="0">
                <a:ea typeface="ＭＳ Ｐゴシック" charset="0"/>
              </a:rPr>
              <a:t>institutionnelle</a:t>
            </a:r>
          </a:p>
          <a:p>
            <a:pPr eaLnBrk="1" hangingPunct="1">
              <a:lnSpc>
                <a:spcPct val="80000"/>
              </a:lnSpc>
              <a:buFont typeface="Wingdings" charset="0"/>
              <a:buNone/>
            </a:pPr>
            <a:endParaRPr lang="fr-FR" sz="2000" dirty="0">
              <a:ea typeface="ＭＳ Ｐゴシック" charset="0"/>
            </a:endParaRPr>
          </a:p>
          <a:p>
            <a:pPr marL="146050" indent="0" eaLnBrk="1" hangingPunct="1">
              <a:lnSpc>
                <a:spcPct val="80000"/>
              </a:lnSpc>
              <a:buNone/>
            </a:pPr>
            <a:r>
              <a:rPr lang="fr-FR" sz="2000" dirty="0">
                <a:ea typeface="ＭＳ Ｐゴシック" charset="0"/>
              </a:rPr>
              <a:t>Jean OURY, psychiatre,  développe la </a:t>
            </a:r>
            <a:r>
              <a:rPr lang="fr-FR" sz="2000" dirty="0">
                <a:solidFill>
                  <a:schemeClr val="bg1"/>
                </a:solidFill>
                <a:ea typeface="ＭＳ Ｐゴシック" charset="0"/>
              </a:rPr>
              <a:t>psychothérapie institutionnelle</a:t>
            </a:r>
            <a:r>
              <a:rPr lang="fr-FR" sz="2000" dirty="0">
                <a:ea typeface="ＭＳ Ｐゴシック" charset="0"/>
              </a:rPr>
              <a:t> qui prend son essor en 1940. La psychothérapie institutionnelle est fondée sur le </a:t>
            </a:r>
            <a:r>
              <a:rPr lang="fr-FR" sz="2000" dirty="0">
                <a:solidFill>
                  <a:srgbClr val="AF7B51"/>
                </a:solidFill>
                <a:ea typeface="ＭＳ Ｐゴシック" charset="0"/>
              </a:rPr>
              <a:t>rôle thérapeutique du groupe</a:t>
            </a:r>
            <a:r>
              <a:rPr lang="fr-FR" sz="2000" dirty="0">
                <a:ea typeface="ＭＳ Ｐゴシック" charset="0"/>
              </a:rPr>
              <a:t>. Elle veut favoriser, au sein de l’hôpital, l’émergence de «collectifs» (clubs, ateliers, assemblées générales…) où chacun peut s’exprimer et participer aux décisions. (Actuellement : clinique de La Borde, près de Blois)</a:t>
            </a:r>
          </a:p>
        </p:txBody>
      </p:sp>
      <p:pic>
        <p:nvPicPr>
          <p:cNvPr id="116741" name="Picture 5" descr="th?id=HN"/>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7088909" y="2181442"/>
            <a:ext cx="1524000" cy="172878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pic>
        <p:nvPicPr>
          <p:cNvPr id="5" name="Picture 4" descr="AVP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a:xfrm>
            <a:off x="5225215" y="4393594"/>
            <a:ext cx="4038600" cy="632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
        <p:nvSpPr>
          <p:cNvPr id="7" name="Google Shape;152;p17"/>
          <p:cNvSpPr txBox="1">
            <a:spLocks/>
          </p:cNvSpPr>
          <p:nvPr/>
        </p:nvSpPr>
        <p:spPr>
          <a:xfrm>
            <a:off x="311700" y="445025"/>
            <a:ext cx="8520600" cy="8184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2pPr>
            <a:lvl3pPr marR="0" lvl="2"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3pPr>
            <a:lvl4pPr marR="0" lvl="3"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4pPr>
            <a:lvl5pPr marR="0" lvl="4"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5pPr>
            <a:lvl6pPr marR="0" lvl="5"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6pPr>
            <a:lvl7pPr marR="0" lvl="6"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7pPr>
            <a:lvl8pPr marR="0" lvl="7"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8pPr>
            <a:lvl9pPr marR="0" lvl="8"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9pPr>
          </a:lstStyle>
          <a:p>
            <a:r>
              <a:rPr lang="fr" sz="2400" dirty="0" smtClean="0">
                <a:solidFill>
                  <a:schemeClr val="bg1"/>
                </a:solidFill>
              </a:rPr>
              <a:t>A. </a:t>
            </a:r>
            <a:r>
              <a:rPr lang="fr" sz="2400" dirty="0">
                <a:solidFill>
                  <a:schemeClr val="bg1"/>
                </a:solidFill>
              </a:rPr>
              <a:t>S</a:t>
            </a:r>
            <a:r>
              <a:rPr lang="fr" sz="2400" dirty="0" smtClean="0">
                <a:solidFill>
                  <a:schemeClr val="bg1"/>
                </a:solidFill>
              </a:rPr>
              <a:t>PECIFICITES DES PEDAGOGIES COOPÉRATIVES, PRINCIPAUX COURANTS, FIGURES EMBLEMATIQUES</a:t>
            </a:r>
            <a:endParaRPr lang="fr" sz="2400" dirty="0">
              <a:solidFill>
                <a:schemeClr val="bg1"/>
              </a:solidFill>
            </a:endParaRPr>
          </a:p>
        </p:txBody>
      </p:sp>
    </p:spTree>
    <p:extLst>
      <p:ext uri="{BB962C8B-B14F-4D97-AF65-F5344CB8AC3E}">
        <p14:creationId xmlns:p14="http://schemas.microsoft.com/office/powerpoint/2010/main" val="102543463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Rectangle 3"/>
          <p:cNvSpPr>
            <a:spLocks noGrp="1" noChangeArrowheads="1"/>
          </p:cNvSpPr>
          <p:nvPr>
            <p:ph type="body" sz="half" idx="1"/>
          </p:nvPr>
        </p:nvSpPr>
        <p:spPr>
          <a:xfrm>
            <a:off x="329768" y="137897"/>
            <a:ext cx="7175500" cy="2809875"/>
          </a:xfrm>
        </p:spPr>
        <p:txBody>
          <a:bodyPr/>
          <a:lstStyle/>
          <a:p>
            <a:pPr eaLnBrk="1" hangingPunct="1">
              <a:lnSpc>
                <a:spcPct val="80000"/>
              </a:lnSpc>
              <a:buFont typeface="Wingdings" charset="0"/>
              <a:buNone/>
              <a:defRPr/>
            </a:pPr>
            <a:endParaRPr lang="fr-FR" sz="2000" dirty="0" smtClean="0"/>
          </a:p>
          <a:p>
            <a:pPr marL="146050" indent="0" eaLnBrk="1" hangingPunct="1">
              <a:lnSpc>
                <a:spcPct val="80000"/>
              </a:lnSpc>
              <a:buNone/>
              <a:defRPr/>
            </a:pPr>
            <a:r>
              <a:rPr lang="fr-FR" sz="2000" dirty="0" smtClean="0">
                <a:solidFill>
                  <a:srgbClr val="AF7B51"/>
                </a:solidFill>
              </a:rPr>
              <a:t>Fernand OURY</a:t>
            </a:r>
            <a:r>
              <a:rPr lang="fr-FR" sz="2000" dirty="0" smtClean="0"/>
              <a:t>, instituteur en classe spécialisée en région parisienne, frère de Jean </a:t>
            </a:r>
            <a:r>
              <a:rPr lang="fr-FR" sz="2000" dirty="0" err="1" smtClean="0"/>
              <a:t>Oury</a:t>
            </a:r>
            <a:r>
              <a:rPr lang="fr-FR" sz="2000" dirty="0" smtClean="0"/>
              <a:t>, rencontre </a:t>
            </a:r>
            <a:r>
              <a:rPr lang="fr-FR" sz="2000" dirty="0" smtClean="0">
                <a:solidFill>
                  <a:srgbClr val="AF7B51"/>
                </a:solidFill>
              </a:rPr>
              <a:t>Freinet en 1949 </a:t>
            </a:r>
            <a:r>
              <a:rPr lang="fr-FR" sz="2000" dirty="0" smtClean="0"/>
              <a:t>et s’enthousiasme pour ses techniques.  Il  les articule avec des concepts empruntés à la psychothérapie institutionnelle : </a:t>
            </a:r>
            <a:r>
              <a:rPr lang="fr-FR" sz="2000" dirty="0" smtClean="0">
                <a:solidFill>
                  <a:srgbClr val="AF7B51"/>
                </a:solidFill>
              </a:rPr>
              <a:t>la dynamique de groupe, la psychanalyse. </a:t>
            </a:r>
          </a:p>
          <a:p>
            <a:pPr marL="146050" indent="0" eaLnBrk="1" hangingPunct="1">
              <a:lnSpc>
                <a:spcPct val="80000"/>
              </a:lnSpc>
              <a:buNone/>
              <a:defRPr/>
            </a:pPr>
            <a:endParaRPr lang="fr-FR" sz="2000" dirty="0">
              <a:solidFill>
                <a:srgbClr val="AF7B51"/>
              </a:solidFill>
            </a:endParaRPr>
          </a:p>
          <a:p>
            <a:pPr marL="146050" indent="0" eaLnBrk="1" hangingPunct="1">
              <a:lnSpc>
                <a:spcPct val="80000"/>
              </a:lnSpc>
              <a:buNone/>
              <a:defRPr/>
            </a:pPr>
            <a:endParaRPr lang="fr-FR" sz="2000" dirty="0" smtClean="0">
              <a:solidFill>
                <a:srgbClr val="AF7B51"/>
              </a:solidFill>
            </a:endParaRPr>
          </a:p>
          <a:p>
            <a:pPr marL="146050" indent="0" eaLnBrk="1" hangingPunct="1">
              <a:lnSpc>
                <a:spcPct val="80000"/>
              </a:lnSpc>
              <a:buNone/>
              <a:defRPr/>
            </a:pPr>
            <a:endParaRPr lang="fr-FR" sz="2000" dirty="0">
              <a:solidFill>
                <a:srgbClr val="AF7B51"/>
              </a:solidFill>
            </a:endParaRPr>
          </a:p>
          <a:p>
            <a:pPr marL="146050" indent="0" eaLnBrk="1" hangingPunct="1">
              <a:lnSpc>
                <a:spcPct val="80000"/>
              </a:lnSpc>
              <a:buNone/>
              <a:defRPr/>
            </a:pPr>
            <a:endParaRPr lang="fr-FR" sz="2000" dirty="0" smtClean="0">
              <a:solidFill>
                <a:srgbClr val="AF7B51"/>
              </a:solidFill>
            </a:endParaRPr>
          </a:p>
          <a:p>
            <a:pPr marL="146050" indent="0" eaLnBrk="1" hangingPunct="1">
              <a:lnSpc>
                <a:spcPct val="80000"/>
              </a:lnSpc>
              <a:buNone/>
              <a:defRPr/>
            </a:pPr>
            <a:endParaRPr lang="fr-FR" sz="2000" dirty="0">
              <a:solidFill>
                <a:srgbClr val="AF7B51"/>
              </a:solidFill>
            </a:endParaRPr>
          </a:p>
          <a:p>
            <a:pPr marL="146050" indent="0" eaLnBrk="1" hangingPunct="1">
              <a:lnSpc>
                <a:spcPct val="80000"/>
              </a:lnSpc>
              <a:buNone/>
              <a:defRPr/>
            </a:pPr>
            <a:endParaRPr lang="fr-FR" sz="2000" dirty="0" smtClean="0">
              <a:solidFill>
                <a:srgbClr val="AF7B51"/>
              </a:solidFill>
            </a:endParaRPr>
          </a:p>
          <a:p>
            <a:pPr marL="146050" indent="0" eaLnBrk="1" hangingPunct="1">
              <a:lnSpc>
                <a:spcPct val="80000"/>
              </a:lnSpc>
              <a:buNone/>
              <a:defRPr/>
            </a:pPr>
            <a:endParaRPr lang="fr-FR" sz="2000" dirty="0">
              <a:solidFill>
                <a:srgbClr val="AF7B51"/>
              </a:solidFill>
            </a:endParaRPr>
          </a:p>
          <a:p>
            <a:pPr marL="146050" indent="0" eaLnBrk="1" hangingPunct="1">
              <a:lnSpc>
                <a:spcPct val="80000"/>
              </a:lnSpc>
              <a:buNone/>
              <a:defRPr/>
            </a:pPr>
            <a:endParaRPr lang="fr-FR" sz="2000" dirty="0" smtClean="0">
              <a:solidFill>
                <a:srgbClr val="AF7B51"/>
              </a:solidFill>
            </a:endParaRPr>
          </a:p>
          <a:p>
            <a:pPr marL="146050" indent="0" eaLnBrk="1" hangingPunct="1">
              <a:lnSpc>
                <a:spcPct val="80000"/>
              </a:lnSpc>
              <a:buNone/>
              <a:defRPr/>
            </a:pPr>
            <a:endParaRPr lang="fr-FR" sz="2000" dirty="0" smtClean="0">
              <a:solidFill>
                <a:srgbClr val="AF7B51"/>
              </a:solidFill>
            </a:endParaRPr>
          </a:p>
        </p:txBody>
      </p:sp>
      <p:pic>
        <p:nvPicPr>
          <p:cNvPr id="126980" name="Picture 4" descr="Fopipe72"/>
          <p:cNvPicPr>
            <a:picLocks noGrp="1" noChangeAspect="1" noChangeArrowheads="1"/>
          </p:cNvPicPr>
          <p:nvPr>
            <p:ph sz="quarter" idx="2"/>
          </p:nvPr>
        </p:nvPicPr>
        <p:blipFill>
          <a:blip r:embed="rId3">
            <a:lum bright="12000"/>
            <a:extLst>
              <a:ext uri="{28A0092B-C50C-407E-A947-70E740481C1C}">
                <a14:useLocalDpi xmlns:a14="http://schemas.microsoft.com/office/drawing/2010/main" val="0"/>
              </a:ext>
            </a:extLst>
          </a:blip>
          <a:srcRect/>
          <a:stretch>
            <a:fillRect/>
          </a:stretch>
        </p:blipFill>
        <p:spPr>
          <a:xfrm>
            <a:off x="7362536" y="365558"/>
            <a:ext cx="1435100" cy="1485900"/>
          </a:xfrm>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pic>
        <p:nvPicPr>
          <p:cNvPr id="126982" name="Picture 6" descr="AVPI"/>
          <p:cNvPicPr>
            <a:picLocks noGrp="1"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5105400" y="4211096"/>
            <a:ext cx="4038600" cy="63222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
        <p:nvSpPr>
          <p:cNvPr id="3" name="Rectangle 2"/>
          <p:cNvSpPr/>
          <p:nvPr/>
        </p:nvSpPr>
        <p:spPr>
          <a:xfrm>
            <a:off x="519545" y="1818096"/>
            <a:ext cx="8058727" cy="2862322"/>
          </a:xfrm>
          <a:prstGeom prst="rect">
            <a:avLst/>
          </a:prstGeom>
        </p:spPr>
        <p:txBody>
          <a:bodyPr wrap="square">
            <a:spAutoFit/>
          </a:bodyPr>
          <a:lstStyle/>
          <a:p>
            <a:pPr eaLnBrk="1" hangingPunct="1">
              <a:defRPr/>
            </a:pPr>
            <a:r>
              <a:rPr lang="fr-FR" sz="2000" dirty="0">
                <a:latin typeface="Calibri"/>
                <a:cs typeface="Calibri"/>
              </a:rPr>
              <a:t>La PI (</a:t>
            </a:r>
            <a:r>
              <a:rPr lang="fr-FR" sz="2000" dirty="0">
                <a:solidFill>
                  <a:srgbClr val="AF7B51"/>
                </a:solidFill>
                <a:latin typeface="Calibri"/>
                <a:cs typeface="Calibri"/>
              </a:rPr>
              <a:t>Pédagogie Institutionnelle) </a:t>
            </a:r>
            <a:r>
              <a:rPr lang="fr-FR" sz="2000" dirty="0">
                <a:latin typeface="Calibri"/>
                <a:cs typeface="Calibri"/>
              </a:rPr>
              <a:t>repose sur un trépied.</a:t>
            </a:r>
          </a:p>
          <a:p>
            <a:pPr lvl="1" eaLnBrk="1" hangingPunct="1">
              <a:defRPr/>
            </a:pPr>
            <a:r>
              <a:rPr lang="fr-FR" sz="2000" dirty="0">
                <a:latin typeface="Calibri"/>
                <a:cs typeface="Calibri"/>
              </a:rPr>
              <a:t> Les productions (Techniques Freinet)</a:t>
            </a:r>
          </a:p>
          <a:p>
            <a:pPr lvl="1" eaLnBrk="1" hangingPunct="1">
              <a:defRPr/>
            </a:pPr>
            <a:r>
              <a:rPr lang="fr-FR" sz="2000" dirty="0">
                <a:latin typeface="Calibri"/>
                <a:cs typeface="Calibri"/>
              </a:rPr>
              <a:t> Le groupe ( leadership, bouc émissaire, coopération</a:t>
            </a:r>
            <a:r>
              <a:rPr lang="fr-FR" sz="2000" dirty="0" smtClean="0">
                <a:latin typeface="Calibri"/>
                <a:cs typeface="Calibri"/>
              </a:rPr>
              <a:t>…)</a:t>
            </a:r>
            <a:endParaRPr lang="fr-FR" sz="2000" dirty="0">
              <a:latin typeface="Calibri"/>
              <a:cs typeface="Calibri"/>
            </a:endParaRPr>
          </a:p>
          <a:p>
            <a:pPr lvl="1" eaLnBrk="1" hangingPunct="1">
              <a:defRPr/>
            </a:pPr>
            <a:r>
              <a:rPr lang="fr-FR" sz="2000" dirty="0" smtClean="0">
                <a:latin typeface="Calibri"/>
                <a:cs typeface="Calibri"/>
              </a:rPr>
              <a:t> L’inconscient (Il est dans la classe : quand la parole s’arrête, le symptôme parle.</a:t>
            </a:r>
          </a:p>
          <a:p>
            <a:pPr lvl="1" eaLnBrk="1" hangingPunct="1">
              <a:defRPr/>
            </a:pPr>
            <a:r>
              <a:rPr lang="fr-FR" sz="2000" dirty="0" smtClean="0">
                <a:latin typeface="Calibri"/>
                <a:cs typeface="Calibri"/>
              </a:rPr>
              <a:t>« Quoi de neuf? », présentation de textes libres, boîte à questions, ceinture de niveaux scolaires et de comportement, métiers, équipes…</a:t>
            </a:r>
          </a:p>
          <a:p>
            <a:pPr lvl="1" eaLnBrk="1" hangingPunct="1">
              <a:defRPr/>
            </a:pPr>
            <a:r>
              <a:rPr lang="fr-FR" sz="2000" dirty="0">
                <a:latin typeface="Calibri"/>
                <a:cs typeface="Calibri"/>
              </a:rPr>
              <a:t>L</a:t>
            </a:r>
            <a:r>
              <a:rPr lang="fr-FR" sz="2000" dirty="0" smtClean="0">
                <a:latin typeface="Calibri"/>
                <a:cs typeface="Calibri"/>
              </a:rPr>
              <a:t>e conseil qui </a:t>
            </a:r>
            <a:r>
              <a:rPr lang="fr-FR" sz="2000" dirty="0" err="1" smtClean="0">
                <a:latin typeface="Calibri"/>
                <a:cs typeface="Calibri"/>
              </a:rPr>
              <a:t>premet</a:t>
            </a:r>
            <a:r>
              <a:rPr lang="fr-FR" sz="2000" dirty="0" smtClean="0">
                <a:latin typeface="Calibri"/>
                <a:cs typeface="Calibri"/>
              </a:rPr>
              <a:t> de faire bouger </a:t>
            </a:r>
          </a:p>
          <a:p>
            <a:pPr lvl="1" eaLnBrk="1" hangingPunct="1">
              <a:defRPr/>
            </a:pPr>
            <a:r>
              <a:rPr lang="fr-FR" sz="2000" dirty="0" smtClean="0">
                <a:latin typeface="Calibri"/>
                <a:cs typeface="Calibri"/>
              </a:rPr>
              <a:t>les choses sans que tout s’écroule</a:t>
            </a:r>
            <a:endParaRPr lang="fr-FR" sz="2000" dirty="0">
              <a:latin typeface="Calibri"/>
              <a:cs typeface="Calibri"/>
            </a:endParaRPr>
          </a:p>
        </p:txBody>
      </p:sp>
    </p:spTree>
    <p:extLst>
      <p:ext uri="{BB962C8B-B14F-4D97-AF65-F5344CB8AC3E}">
        <p14:creationId xmlns:p14="http://schemas.microsoft.com/office/powerpoint/2010/main" val="173471270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1" name="Rectangle 3"/>
          <p:cNvSpPr>
            <a:spLocks noGrp="1" noChangeArrowheads="1"/>
          </p:cNvSpPr>
          <p:nvPr>
            <p:ph type="body" sz="half" idx="1"/>
          </p:nvPr>
        </p:nvSpPr>
        <p:spPr>
          <a:xfrm>
            <a:off x="401469" y="1844811"/>
            <a:ext cx="8280400" cy="2755106"/>
          </a:xfrm>
        </p:spPr>
        <p:txBody>
          <a:bodyPr/>
          <a:lstStyle/>
          <a:p>
            <a:pPr marL="146050" indent="0" eaLnBrk="1" hangingPunct="1">
              <a:lnSpc>
                <a:spcPct val="80000"/>
              </a:lnSpc>
              <a:buNone/>
            </a:pPr>
            <a:r>
              <a:rPr lang="fr-FR" sz="2000" dirty="0">
                <a:ea typeface="ＭＳ Ｐゴシック" charset="0"/>
              </a:rPr>
              <a:t>Ecole du troisième type :</a:t>
            </a:r>
            <a:r>
              <a:rPr lang="fr-FR" sz="2000" i="1" dirty="0">
                <a:ea typeface="ＭＳ Ｐゴシック" charset="0"/>
              </a:rPr>
              <a:t> </a:t>
            </a:r>
            <a:endParaRPr lang="fr-FR" sz="2000" i="1" dirty="0" smtClean="0">
              <a:ea typeface="ＭＳ Ｐゴシック" charset="0"/>
            </a:endParaRPr>
          </a:p>
          <a:p>
            <a:pPr marL="146050" indent="0" eaLnBrk="1" hangingPunct="1">
              <a:lnSpc>
                <a:spcPct val="80000"/>
              </a:lnSpc>
              <a:buNone/>
            </a:pPr>
            <a:r>
              <a:rPr lang="fr-FR" sz="2000" i="1" dirty="0" smtClean="0">
                <a:ea typeface="ＭＳ Ｐゴシック" charset="0"/>
              </a:rPr>
              <a:t>«</a:t>
            </a:r>
            <a:r>
              <a:rPr lang="fr-FR" sz="2000" i="1" dirty="0">
                <a:ea typeface="ＭＳ Ｐゴシック" charset="0"/>
              </a:rPr>
              <a:t> Une école sans cahiers, sans leçons, sans horaires, sans évaluation, ouverte en permanence aux enfants comme aux adultes ».</a:t>
            </a:r>
            <a:r>
              <a:rPr lang="fr-FR" sz="2000" dirty="0">
                <a:ea typeface="ＭＳ Ｐゴシック" charset="0"/>
              </a:rPr>
              <a:t> </a:t>
            </a:r>
            <a:endParaRPr lang="fr-FR" sz="2000" dirty="0" smtClean="0">
              <a:ea typeface="ＭＳ Ｐゴシック" charset="0"/>
            </a:endParaRPr>
          </a:p>
          <a:p>
            <a:pPr marL="146050" indent="0" eaLnBrk="1" hangingPunct="1">
              <a:lnSpc>
                <a:spcPct val="80000"/>
              </a:lnSpc>
              <a:buNone/>
            </a:pPr>
            <a:r>
              <a:rPr lang="fr-FR" sz="2000" dirty="0" smtClean="0">
                <a:ea typeface="ＭＳ Ｐゴシック" charset="0"/>
              </a:rPr>
              <a:t>Dans </a:t>
            </a:r>
            <a:r>
              <a:rPr lang="fr-FR" sz="2000" dirty="0">
                <a:ea typeface="ＭＳ Ｐゴシック" charset="0"/>
              </a:rPr>
              <a:t>l’école du 3e type c’est la présence des enfants dans un groupe et dans un </a:t>
            </a:r>
            <a:r>
              <a:rPr lang="fr-FR" sz="2000" dirty="0">
                <a:solidFill>
                  <a:srgbClr val="AF7B51"/>
                </a:solidFill>
                <a:ea typeface="ＭＳ Ｐゴシック" charset="0"/>
              </a:rPr>
              <a:t>environnement réel </a:t>
            </a:r>
            <a:r>
              <a:rPr lang="fr-FR" sz="2000" dirty="0">
                <a:ea typeface="ＭＳ Ｐゴシック" charset="0"/>
              </a:rPr>
              <a:t>et enrichi qui entraîne les processus d’apprentissage et </a:t>
            </a:r>
            <a:r>
              <a:rPr lang="fr-FR" sz="2000" dirty="0">
                <a:solidFill>
                  <a:srgbClr val="AF7B51"/>
                </a:solidFill>
                <a:ea typeface="ＭＳ Ｐゴシック" charset="0"/>
              </a:rPr>
              <a:t>la construction des langages</a:t>
            </a:r>
            <a:r>
              <a:rPr lang="fr-FR" sz="2000" dirty="0">
                <a:ea typeface="ＭＳ Ｐゴシック" charset="0"/>
              </a:rPr>
              <a:t>. </a:t>
            </a:r>
            <a:endParaRPr lang="fr-FR" sz="2000" dirty="0" smtClean="0">
              <a:ea typeface="ＭＳ Ｐゴシック" charset="0"/>
            </a:endParaRPr>
          </a:p>
          <a:p>
            <a:pPr marL="146050" indent="0" eaLnBrk="1" hangingPunct="1">
              <a:lnSpc>
                <a:spcPct val="80000"/>
              </a:lnSpc>
              <a:buNone/>
            </a:pPr>
            <a:r>
              <a:rPr lang="fr-FR" sz="2000" dirty="0" smtClean="0">
                <a:ea typeface="ＭＳ Ｐゴシック" charset="0"/>
              </a:rPr>
              <a:t>Ce </a:t>
            </a:r>
            <a:r>
              <a:rPr lang="fr-FR" sz="2000" dirty="0">
                <a:ea typeface="ＭＳ Ｐゴシック" charset="0"/>
              </a:rPr>
              <a:t>n’est plus l’enseignant qui déclenche les processus. </a:t>
            </a:r>
          </a:p>
        </p:txBody>
      </p:sp>
      <p:sp>
        <p:nvSpPr>
          <p:cNvPr id="6" name="Google Shape;152;p17"/>
          <p:cNvSpPr txBox="1">
            <a:spLocks/>
          </p:cNvSpPr>
          <p:nvPr/>
        </p:nvSpPr>
        <p:spPr>
          <a:xfrm>
            <a:off x="311700" y="445025"/>
            <a:ext cx="8520600" cy="8184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2pPr>
            <a:lvl3pPr marR="0" lvl="2"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3pPr>
            <a:lvl4pPr marR="0" lvl="3"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4pPr>
            <a:lvl5pPr marR="0" lvl="4"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5pPr>
            <a:lvl6pPr marR="0" lvl="5"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6pPr>
            <a:lvl7pPr marR="0" lvl="6"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7pPr>
            <a:lvl8pPr marR="0" lvl="7"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8pPr>
            <a:lvl9pPr marR="0" lvl="8"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9pPr>
          </a:lstStyle>
          <a:p>
            <a:r>
              <a:rPr lang="fr" sz="2400" dirty="0" smtClean="0">
                <a:solidFill>
                  <a:schemeClr val="bg1"/>
                </a:solidFill>
              </a:rPr>
              <a:t>A. </a:t>
            </a:r>
            <a:r>
              <a:rPr lang="fr" sz="2400" dirty="0">
                <a:solidFill>
                  <a:schemeClr val="bg1"/>
                </a:solidFill>
              </a:rPr>
              <a:t>S</a:t>
            </a:r>
            <a:r>
              <a:rPr lang="fr" sz="2400" dirty="0" smtClean="0">
                <a:solidFill>
                  <a:schemeClr val="bg1"/>
                </a:solidFill>
              </a:rPr>
              <a:t>PECIFICITES DES PEDAGOGIES COOPÉRATIVES, PRINCIPAUX COURANTS, FIGURES EMBLEMATIQUES</a:t>
            </a:r>
            <a:endParaRPr lang="fr" sz="2400" dirty="0">
              <a:solidFill>
                <a:schemeClr val="bg1"/>
              </a:solidFill>
            </a:endParaRPr>
          </a:p>
        </p:txBody>
      </p:sp>
      <p:sp>
        <p:nvSpPr>
          <p:cNvPr id="3" name="ZoneTexte 2"/>
          <p:cNvSpPr txBox="1"/>
          <p:nvPr/>
        </p:nvSpPr>
        <p:spPr>
          <a:xfrm>
            <a:off x="501327" y="1420337"/>
            <a:ext cx="4461813" cy="307777"/>
          </a:xfrm>
          <a:prstGeom prst="rect">
            <a:avLst/>
          </a:prstGeom>
          <a:noFill/>
        </p:spPr>
        <p:txBody>
          <a:bodyPr wrap="square" rtlCol="0">
            <a:spAutoFit/>
          </a:bodyPr>
          <a:lstStyle/>
          <a:p>
            <a:r>
              <a:rPr lang="fr-FR" dirty="0" smtClean="0">
                <a:solidFill>
                  <a:srgbClr val="AF7B51"/>
                </a:solidFill>
              </a:rPr>
              <a:t>Des courants pédagogiques divers</a:t>
            </a:r>
            <a:endParaRPr lang="fr-FR" dirty="0">
              <a:solidFill>
                <a:srgbClr val="AF7B51"/>
              </a:solidFill>
            </a:endParaRPr>
          </a:p>
        </p:txBody>
      </p:sp>
    </p:spTree>
    <p:extLst>
      <p:ext uri="{BB962C8B-B14F-4D97-AF65-F5344CB8AC3E}">
        <p14:creationId xmlns:p14="http://schemas.microsoft.com/office/powerpoint/2010/main" val="279624861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1" name="Rectangle 3"/>
          <p:cNvSpPr>
            <a:spLocks noGrp="1" noChangeArrowheads="1"/>
          </p:cNvSpPr>
          <p:nvPr>
            <p:ph type="body" sz="half" idx="1"/>
          </p:nvPr>
        </p:nvSpPr>
        <p:spPr>
          <a:xfrm>
            <a:off x="401469" y="1844811"/>
            <a:ext cx="8280400" cy="2755106"/>
          </a:xfrm>
        </p:spPr>
        <p:txBody>
          <a:bodyPr/>
          <a:lstStyle/>
          <a:p>
            <a:pPr marL="146050" indent="0" eaLnBrk="1" hangingPunct="1">
              <a:lnSpc>
                <a:spcPct val="80000"/>
              </a:lnSpc>
              <a:buNone/>
            </a:pPr>
            <a:r>
              <a:rPr lang="fr-FR" sz="2000" dirty="0" smtClean="0">
                <a:ea typeface="ＭＳ Ｐゴシック" charset="0"/>
              </a:rPr>
              <a:t> </a:t>
            </a:r>
            <a:endParaRPr lang="fr-FR" sz="2000" dirty="0">
              <a:ea typeface="ＭＳ Ｐゴシック" charset="0"/>
            </a:endParaRPr>
          </a:p>
        </p:txBody>
      </p:sp>
      <p:sp>
        <p:nvSpPr>
          <p:cNvPr id="6" name="Google Shape;152;p17"/>
          <p:cNvSpPr txBox="1">
            <a:spLocks/>
          </p:cNvSpPr>
          <p:nvPr/>
        </p:nvSpPr>
        <p:spPr>
          <a:xfrm>
            <a:off x="311700" y="445025"/>
            <a:ext cx="8520600" cy="8184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2pPr>
            <a:lvl3pPr marR="0" lvl="2"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3pPr>
            <a:lvl4pPr marR="0" lvl="3"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4pPr>
            <a:lvl5pPr marR="0" lvl="4"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5pPr>
            <a:lvl6pPr marR="0" lvl="5"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6pPr>
            <a:lvl7pPr marR="0" lvl="6"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7pPr>
            <a:lvl8pPr marR="0" lvl="7"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8pPr>
            <a:lvl9pPr marR="0" lvl="8"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9pPr>
          </a:lstStyle>
          <a:p>
            <a:r>
              <a:rPr lang="fr" sz="2400" dirty="0" smtClean="0">
                <a:solidFill>
                  <a:schemeClr val="bg1"/>
                </a:solidFill>
              </a:rPr>
              <a:t>A. </a:t>
            </a:r>
            <a:r>
              <a:rPr lang="fr" sz="2400" dirty="0">
                <a:solidFill>
                  <a:schemeClr val="bg1"/>
                </a:solidFill>
              </a:rPr>
              <a:t>S</a:t>
            </a:r>
            <a:r>
              <a:rPr lang="fr" sz="2400" dirty="0" smtClean="0">
                <a:solidFill>
                  <a:schemeClr val="bg1"/>
                </a:solidFill>
              </a:rPr>
              <a:t>PECIFICITES DES PEDAGOGIES COOPÉRATIVES, PRINCIPAUX COURANTS, FIGURES EMBLEMATIQUES</a:t>
            </a:r>
            <a:endParaRPr lang="fr" sz="2400" dirty="0">
              <a:solidFill>
                <a:schemeClr val="bg1"/>
              </a:solidFill>
            </a:endParaRPr>
          </a:p>
        </p:txBody>
      </p:sp>
      <p:sp>
        <p:nvSpPr>
          <p:cNvPr id="3" name="ZoneTexte 2"/>
          <p:cNvSpPr txBox="1"/>
          <p:nvPr/>
        </p:nvSpPr>
        <p:spPr>
          <a:xfrm>
            <a:off x="501327" y="1420337"/>
            <a:ext cx="4461813" cy="307777"/>
          </a:xfrm>
          <a:prstGeom prst="rect">
            <a:avLst/>
          </a:prstGeom>
          <a:noFill/>
        </p:spPr>
        <p:txBody>
          <a:bodyPr wrap="square" rtlCol="0">
            <a:spAutoFit/>
          </a:bodyPr>
          <a:lstStyle/>
          <a:p>
            <a:r>
              <a:rPr lang="fr-FR" dirty="0" smtClean="0">
                <a:solidFill>
                  <a:srgbClr val="AF7B51"/>
                </a:solidFill>
              </a:rPr>
              <a:t>Des courants pédagogiques divers</a:t>
            </a:r>
            <a:endParaRPr lang="fr-FR" dirty="0">
              <a:solidFill>
                <a:srgbClr val="AF7B51"/>
              </a:solidFill>
            </a:endParaRPr>
          </a:p>
        </p:txBody>
      </p:sp>
      <p:sp>
        <p:nvSpPr>
          <p:cNvPr id="7" name="Rectangle 3"/>
          <p:cNvSpPr txBox="1">
            <a:spLocks noChangeArrowheads="1"/>
          </p:cNvSpPr>
          <p:nvPr/>
        </p:nvSpPr>
        <p:spPr>
          <a:xfrm>
            <a:off x="461819" y="1810327"/>
            <a:ext cx="8208963" cy="2761673"/>
          </a:xfrm>
          <a:prstGeom prst="rect">
            <a:avLst/>
          </a:prstGeom>
          <a:noFill/>
          <a:ln>
            <a:noFill/>
          </a:ln>
        </p:spPr>
        <p:txBody>
          <a:bodyPr spcFirstLastPara="1" wrap="square" lIns="91425" tIns="91425" rIns="91425" bIns="91425" anchor="t" anchorCtr="0"/>
          <a:lstStyle>
            <a:defPPr marR="0" lvl="0" algn="l" rtl="0">
              <a:lnSpc>
                <a:spcPct val="100000"/>
              </a:lnSpc>
              <a:spcBef>
                <a:spcPts val="0"/>
              </a:spcBef>
              <a:spcAft>
                <a:spcPts val="0"/>
              </a:spcAft>
            </a:defPPr>
            <a:lvl1pPr marL="457200" marR="0" lvl="0" indent="-311150" algn="l" rtl="0">
              <a:lnSpc>
                <a:spcPct val="115000"/>
              </a:lnSpc>
              <a:spcBef>
                <a:spcPts val="0"/>
              </a:spcBef>
              <a:spcAft>
                <a:spcPts val="0"/>
              </a:spcAft>
              <a:buClr>
                <a:schemeClr val="dk2"/>
              </a:buClr>
              <a:buSzPts val="1300"/>
              <a:buFont typeface="Calibri"/>
              <a:buChar char="●"/>
              <a:defRPr sz="1300" b="0" i="0" u="none" strike="noStrike" cap="none">
                <a:solidFill>
                  <a:schemeClr val="dk2"/>
                </a:solidFill>
                <a:latin typeface="Calibri"/>
                <a:ea typeface="Calibri"/>
                <a:cs typeface="Calibri"/>
                <a:sym typeface="Calibri"/>
              </a:defRPr>
            </a:lvl1pPr>
            <a:lvl2pPr marL="914400" marR="0" lvl="1" indent="-298450" algn="l" rtl="0">
              <a:lnSpc>
                <a:spcPct val="115000"/>
              </a:lnSpc>
              <a:spcBef>
                <a:spcPts val="1600"/>
              </a:spcBef>
              <a:spcAft>
                <a:spcPts val="0"/>
              </a:spcAft>
              <a:buClr>
                <a:schemeClr val="dk2"/>
              </a:buClr>
              <a:buSzPts val="1100"/>
              <a:buFont typeface="Calibri"/>
              <a:buChar char="○"/>
              <a:defRPr sz="1100" b="0" i="0" u="none" strike="noStrike" cap="none">
                <a:solidFill>
                  <a:schemeClr val="dk2"/>
                </a:solidFill>
                <a:latin typeface="Calibri"/>
                <a:ea typeface="Calibri"/>
                <a:cs typeface="Calibri"/>
                <a:sym typeface="Calibri"/>
              </a:defRPr>
            </a:lvl2pPr>
            <a:lvl3pPr marL="1371600" marR="0" lvl="2" indent="-298450" algn="l" rtl="0">
              <a:lnSpc>
                <a:spcPct val="115000"/>
              </a:lnSpc>
              <a:spcBef>
                <a:spcPts val="1600"/>
              </a:spcBef>
              <a:spcAft>
                <a:spcPts val="0"/>
              </a:spcAft>
              <a:buClr>
                <a:schemeClr val="dk2"/>
              </a:buClr>
              <a:buSzPts val="1100"/>
              <a:buFont typeface="Calibri"/>
              <a:buChar char="■"/>
              <a:defRPr sz="1100" b="0" i="0" u="none" strike="noStrike" cap="none">
                <a:solidFill>
                  <a:schemeClr val="dk2"/>
                </a:solidFill>
                <a:latin typeface="Calibri"/>
                <a:ea typeface="Calibri"/>
                <a:cs typeface="Calibri"/>
                <a:sym typeface="Calibri"/>
              </a:defRPr>
            </a:lvl3pPr>
            <a:lvl4pPr marL="1828800" marR="0" lvl="3" indent="-298450" algn="l" rtl="0">
              <a:lnSpc>
                <a:spcPct val="115000"/>
              </a:lnSpc>
              <a:spcBef>
                <a:spcPts val="1600"/>
              </a:spcBef>
              <a:spcAft>
                <a:spcPts val="0"/>
              </a:spcAft>
              <a:buClr>
                <a:schemeClr val="dk2"/>
              </a:buClr>
              <a:buSzPts val="1100"/>
              <a:buFont typeface="Calibri"/>
              <a:buChar char="●"/>
              <a:defRPr sz="1100" b="0" i="0" u="none" strike="noStrike" cap="none">
                <a:solidFill>
                  <a:schemeClr val="dk2"/>
                </a:solidFill>
                <a:latin typeface="Calibri"/>
                <a:ea typeface="Calibri"/>
                <a:cs typeface="Calibri"/>
                <a:sym typeface="Calibri"/>
              </a:defRPr>
            </a:lvl4pPr>
            <a:lvl5pPr marL="2286000" marR="0" lvl="4" indent="-298450" algn="l" rtl="0">
              <a:lnSpc>
                <a:spcPct val="115000"/>
              </a:lnSpc>
              <a:spcBef>
                <a:spcPts val="1600"/>
              </a:spcBef>
              <a:spcAft>
                <a:spcPts val="0"/>
              </a:spcAft>
              <a:buClr>
                <a:schemeClr val="dk2"/>
              </a:buClr>
              <a:buSzPts val="1100"/>
              <a:buFont typeface="Calibri"/>
              <a:buChar char="○"/>
              <a:defRPr sz="1100" b="0" i="0" u="none" strike="noStrike" cap="none">
                <a:solidFill>
                  <a:schemeClr val="dk2"/>
                </a:solidFill>
                <a:latin typeface="Calibri"/>
                <a:ea typeface="Calibri"/>
                <a:cs typeface="Calibri"/>
                <a:sym typeface="Calibri"/>
              </a:defRPr>
            </a:lvl5pPr>
            <a:lvl6pPr marL="2743200" marR="0" lvl="5" indent="-298450" algn="l" rtl="0">
              <a:lnSpc>
                <a:spcPct val="115000"/>
              </a:lnSpc>
              <a:spcBef>
                <a:spcPts val="1600"/>
              </a:spcBef>
              <a:spcAft>
                <a:spcPts val="0"/>
              </a:spcAft>
              <a:buClr>
                <a:schemeClr val="dk2"/>
              </a:buClr>
              <a:buSzPts val="1100"/>
              <a:buFont typeface="Calibri"/>
              <a:buChar char="■"/>
              <a:defRPr sz="1100" b="0" i="0" u="none" strike="noStrike" cap="none">
                <a:solidFill>
                  <a:schemeClr val="dk2"/>
                </a:solidFill>
                <a:latin typeface="Calibri"/>
                <a:ea typeface="Calibri"/>
                <a:cs typeface="Calibri"/>
                <a:sym typeface="Calibri"/>
              </a:defRPr>
            </a:lvl6pPr>
            <a:lvl7pPr marL="3200400" marR="0" lvl="6" indent="-298450" algn="l" rtl="0">
              <a:lnSpc>
                <a:spcPct val="115000"/>
              </a:lnSpc>
              <a:spcBef>
                <a:spcPts val="1600"/>
              </a:spcBef>
              <a:spcAft>
                <a:spcPts val="0"/>
              </a:spcAft>
              <a:buClr>
                <a:schemeClr val="dk2"/>
              </a:buClr>
              <a:buSzPts val="1100"/>
              <a:buFont typeface="Calibri"/>
              <a:buChar char="●"/>
              <a:defRPr sz="1100" b="0" i="0" u="none" strike="noStrike" cap="none">
                <a:solidFill>
                  <a:schemeClr val="dk2"/>
                </a:solidFill>
                <a:latin typeface="Calibri"/>
                <a:ea typeface="Calibri"/>
                <a:cs typeface="Calibri"/>
                <a:sym typeface="Calibri"/>
              </a:defRPr>
            </a:lvl7pPr>
            <a:lvl8pPr marL="3657600" marR="0" lvl="7" indent="-298450" algn="l" rtl="0">
              <a:lnSpc>
                <a:spcPct val="115000"/>
              </a:lnSpc>
              <a:spcBef>
                <a:spcPts val="1600"/>
              </a:spcBef>
              <a:spcAft>
                <a:spcPts val="0"/>
              </a:spcAft>
              <a:buClr>
                <a:schemeClr val="dk2"/>
              </a:buClr>
              <a:buSzPts val="1100"/>
              <a:buFont typeface="Calibri"/>
              <a:buChar char="○"/>
              <a:defRPr sz="1100" b="0" i="0" u="none" strike="noStrike" cap="none">
                <a:solidFill>
                  <a:schemeClr val="dk2"/>
                </a:solidFill>
                <a:latin typeface="Calibri"/>
                <a:ea typeface="Calibri"/>
                <a:cs typeface="Calibri"/>
                <a:sym typeface="Calibri"/>
              </a:defRPr>
            </a:lvl8pPr>
            <a:lvl9pPr marL="4114800" marR="0" lvl="8" indent="-298450" algn="l" rtl="0">
              <a:lnSpc>
                <a:spcPct val="115000"/>
              </a:lnSpc>
              <a:spcBef>
                <a:spcPts val="1600"/>
              </a:spcBef>
              <a:spcAft>
                <a:spcPts val="1600"/>
              </a:spcAft>
              <a:buClr>
                <a:schemeClr val="dk2"/>
              </a:buClr>
              <a:buSzPts val="1100"/>
              <a:buFont typeface="Calibri"/>
              <a:buChar char="■"/>
              <a:defRPr sz="1100" b="0" i="0" u="none" strike="noStrike" cap="none">
                <a:solidFill>
                  <a:schemeClr val="dk2"/>
                </a:solidFill>
                <a:latin typeface="Calibri"/>
                <a:ea typeface="Calibri"/>
                <a:cs typeface="Calibri"/>
                <a:sym typeface="Calibri"/>
              </a:defRPr>
            </a:lvl9pPr>
          </a:lstStyle>
          <a:p>
            <a:pPr marL="146050" indent="0">
              <a:buNone/>
              <a:defRPr/>
            </a:pPr>
            <a:r>
              <a:rPr lang="fr-FR" sz="2000" dirty="0" smtClean="0">
                <a:solidFill>
                  <a:schemeClr val="bg1"/>
                </a:solidFill>
              </a:rPr>
              <a:t>Ecole bienveillante </a:t>
            </a:r>
            <a:r>
              <a:rPr lang="fr-FR" sz="2000" dirty="0" smtClean="0">
                <a:solidFill>
                  <a:schemeClr val="bg2"/>
                </a:solidFill>
              </a:rPr>
              <a:t>:</a:t>
            </a:r>
          </a:p>
          <a:p>
            <a:pPr marL="146050" indent="0">
              <a:buNone/>
              <a:defRPr/>
            </a:pPr>
            <a:r>
              <a:rPr lang="fr-FR" sz="2000" dirty="0" smtClean="0">
                <a:solidFill>
                  <a:schemeClr val="bg2"/>
                </a:solidFill>
              </a:rPr>
              <a:t> la prise en compte des </a:t>
            </a:r>
            <a:r>
              <a:rPr lang="fr-FR" sz="2000" dirty="0" err="1" smtClean="0">
                <a:solidFill>
                  <a:schemeClr val="bg2"/>
                </a:solidFill>
              </a:rPr>
              <a:t>neuro-sciences</a:t>
            </a:r>
            <a:r>
              <a:rPr lang="fr-FR" sz="2000" dirty="0" smtClean="0">
                <a:solidFill>
                  <a:schemeClr val="bg2"/>
                </a:solidFill>
              </a:rPr>
              <a:t>, des courants de psychologie positive ont ouvert un vaste champ d’expérimentation pédagogique. </a:t>
            </a:r>
          </a:p>
          <a:p>
            <a:pPr marL="146050" indent="0">
              <a:buNone/>
              <a:defRPr/>
            </a:pPr>
            <a:r>
              <a:rPr lang="fr-FR" sz="2000" dirty="0" smtClean="0">
                <a:solidFill>
                  <a:schemeClr val="bg2"/>
                </a:solidFill>
              </a:rPr>
              <a:t>Prise en compte de l’émotion dans les apprentissages, de l’accueil positif, importance de l’empathie, développement du jugement personnel, autant de pistes qui apparaissent dans les programmes de </a:t>
            </a:r>
            <a:r>
              <a:rPr lang="fr-FR" sz="2000" dirty="0" err="1" smtClean="0">
                <a:solidFill>
                  <a:schemeClr val="bg2"/>
                </a:solidFill>
              </a:rPr>
              <a:t>ll’Education</a:t>
            </a:r>
            <a:r>
              <a:rPr lang="fr-FR" sz="2000" dirty="0" smtClean="0">
                <a:solidFill>
                  <a:schemeClr val="bg2"/>
                </a:solidFill>
              </a:rPr>
              <a:t> nationale.</a:t>
            </a:r>
          </a:p>
          <a:p>
            <a:pPr marL="146050" indent="0">
              <a:buNone/>
              <a:defRPr/>
            </a:pPr>
            <a:r>
              <a:rPr lang="fr-FR" sz="2000" dirty="0" smtClean="0">
                <a:solidFill>
                  <a:schemeClr val="bg2"/>
                </a:solidFill>
              </a:rPr>
              <a:t>La pédagogie coopérative s’y est fortement engagée et poursuit sa réflexion.</a:t>
            </a:r>
            <a:endParaRPr lang="fr-FR" sz="2800" dirty="0" smtClean="0">
              <a:solidFill>
                <a:schemeClr val="bg2"/>
              </a:solidFill>
            </a:endParaRPr>
          </a:p>
          <a:p>
            <a:pPr>
              <a:defRPr/>
            </a:pPr>
            <a:endParaRPr lang="fr-FR" sz="2800" dirty="0" smtClean="0"/>
          </a:p>
        </p:txBody>
      </p:sp>
    </p:spTree>
    <p:extLst>
      <p:ext uri="{BB962C8B-B14F-4D97-AF65-F5344CB8AC3E}">
        <p14:creationId xmlns:p14="http://schemas.microsoft.com/office/powerpoint/2010/main" val="203534810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p:txBody>
          <a:bodyPr/>
          <a:lstStyle/>
          <a:p>
            <a:pPr marL="99060" indent="0">
              <a:buNone/>
            </a:pPr>
            <a:r>
              <a:rPr lang="fr-FR" sz="2000" dirty="0" smtClean="0">
                <a:solidFill>
                  <a:schemeClr val="bg1"/>
                </a:solidFill>
                <a:latin typeface="Calibri"/>
                <a:cs typeface="Calibri"/>
              </a:rPr>
              <a:t>Coopération</a:t>
            </a:r>
          </a:p>
          <a:p>
            <a:r>
              <a:rPr lang="fr-FR" sz="2000" dirty="0" smtClean="0">
                <a:solidFill>
                  <a:schemeClr val="bg2"/>
                </a:solidFill>
                <a:latin typeface="Calibri"/>
                <a:cs typeface="Calibri"/>
              </a:rPr>
              <a:t>Situations d’échanges où des individus ont la possibilité de produire ou d’apprendre en s’aidant mutuellement ou s’entraidant.</a:t>
            </a:r>
          </a:p>
          <a:p>
            <a:endParaRPr lang="fr-FR" sz="2000" dirty="0">
              <a:solidFill>
                <a:schemeClr val="bg2"/>
              </a:solidFill>
              <a:latin typeface="Calibri"/>
              <a:cs typeface="Calibri"/>
            </a:endParaRPr>
          </a:p>
          <a:p>
            <a:pPr marL="99060" indent="0">
              <a:buNone/>
            </a:pPr>
            <a:r>
              <a:rPr lang="fr-FR" sz="2000" dirty="0">
                <a:solidFill>
                  <a:schemeClr val="bg1"/>
                </a:solidFill>
                <a:latin typeface="Calibri"/>
                <a:cs typeface="Calibri"/>
              </a:rPr>
              <a:t>Aide</a:t>
            </a:r>
          </a:p>
          <a:p>
            <a:r>
              <a:rPr lang="fr-FR" sz="2000" dirty="0">
                <a:solidFill>
                  <a:schemeClr val="bg2"/>
                </a:solidFill>
                <a:latin typeface="Calibri"/>
                <a:cs typeface="Calibri"/>
              </a:rPr>
              <a:t>Un élève qui se reconnaît expert, vient apporter ses connaissances, vient apporter ses connaissances et ses compétences à un élève qui en a manifesté le besoin</a:t>
            </a:r>
          </a:p>
          <a:p>
            <a:endParaRPr lang="fr-FR" sz="2000" dirty="0" smtClean="0">
              <a:solidFill>
                <a:schemeClr val="bg2"/>
              </a:solidFill>
              <a:latin typeface="Calibri"/>
              <a:cs typeface="Calibri"/>
            </a:endParaRPr>
          </a:p>
        </p:txBody>
      </p:sp>
      <p:sp>
        <p:nvSpPr>
          <p:cNvPr id="5" name="Google Shape;152;p17"/>
          <p:cNvSpPr txBox="1">
            <a:spLocks/>
          </p:cNvSpPr>
          <p:nvPr/>
        </p:nvSpPr>
        <p:spPr>
          <a:xfrm>
            <a:off x="311700" y="445025"/>
            <a:ext cx="8520600" cy="8184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2pPr>
            <a:lvl3pPr marR="0" lvl="2"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3pPr>
            <a:lvl4pPr marR="0" lvl="3"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4pPr>
            <a:lvl5pPr marR="0" lvl="4"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5pPr>
            <a:lvl6pPr marR="0" lvl="5"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6pPr>
            <a:lvl7pPr marR="0" lvl="6"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7pPr>
            <a:lvl8pPr marR="0" lvl="7"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8pPr>
            <a:lvl9pPr marR="0" lvl="8"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9pPr>
          </a:lstStyle>
          <a:p>
            <a:r>
              <a:rPr lang="fr" sz="2400" dirty="0">
                <a:solidFill>
                  <a:schemeClr val="bg1"/>
                </a:solidFill>
              </a:rPr>
              <a:t>B</a:t>
            </a:r>
            <a:r>
              <a:rPr lang="fr" sz="2400" dirty="0" smtClean="0">
                <a:solidFill>
                  <a:schemeClr val="bg1"/>
                </a:solidFill>
              </a:rPr>
              <a:t>. QUELQUES DEFINITIONS</a:t>
            </a:r>
            <a:endParaRPr lang="fr" sz="2400" dirty="0">
              <a:solidFill>
                <a:schemeClr val="bg1"/>
              </a:solidFill>
            </a:endParaRPr>
          </a:p>
        </p:txBody>
      </p:sp>
    </p:spTree>
    <p:extLst>
      <p:ext uri="{BB962C8B-B14F-4D97-AF65-F5344CB8AC3E}">
        <p14:creationId xmlns:p14="http://schemas.microsoft.com/office/powerpoint/2010/main" val="18555404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texte 2"/>
          <p:cNvSpPr>
            <a:spLocks noGrp="1"/>
          </p:cNvSpPr>
          <p:nvPr>
            <p:ph type="body" idx="1"/>
          </p:nvPr>
        </p:nvSpPr>
        <p:spPr/>
        <p:txBody>
          <a:bodyPr/>
          <a:lstStyle/>
          <a:p>
            <a:pPr marL="99060" indent="0">
              <a:buNone/>
            </a:pPr>
            <a:r>
              <a:rPr lang="fr-FR" sz="2000" dirty="0">
                <a:solidFill>
                  <a:schemeClr val="bg1"/>
                </a:solidFill>
                <a:latin typeface="Calibri"/>
                <a:cs typeface="Calibri"/>
              </a:rPr>
              <a:t>Tutorat</a:t>
            </a:r>
          </a:p>
          <a:p>
            <a:r>
              <a:rPr lang="fr-FR" sz="2000" dirty="0">
                <a:solidFill>
                  <a:schemeClr val="bg2"/>
                </a:solidFill>
                <a:latin typeface="Calibri"/>
                <a:cs typeface="Calibri"/>
              </a:rPr>
              <a:t>Un élève reconnu expert accepte pour un temps donné et avec un objectif précis, d’accompagner un de ses camarades afin qu’il devienne autonome dans le domaine </a:t>
            </a:r>
            <a:r>
              <a:rPr lang="fr-FR" sz="2000" dirty="0">
                <a:latin typeface="Calibri"/>
                <a:cs typeface="Calibri"/>
              </a:rPr>
              <a:t>du </a:t>
            </a:r>
            <a:r>
              <a:rPr lang="fr-FR" dirty="0" smtClean="0"/>
              <a:t>tu</a:t>
            </a:r>
          </a:p>
          <a:p>
            <a:pPr marL="99060" indent="0">
              <a:buNone/>
            </a:pPr>
            <a:r>
              <a:rPr lang="fr-FR" sz="2000" dirty="0" smtClean="0">
                <a:solidFill>
                  <a:schemeClr val="bg1"/>
                </a:solidFill>
                <a:latin typeface="Calibri"/>
                <a:cs typeface="Calibri"/>
              </a:rPr>
              <a:t> </a:t>
            </a:r>
            <a:r>
              <a:rPr lang="fr-FR" sz="2000" dirty="0">
                <a:solidFill>
                  <a:schemeClr val="bg1"/>
                </a:solidFill>
                <a:latin typeface="Calibri"/>
                <a:cs typeface="Calibri"/>
              </a:rPr>
              <a:t>Entraide</a:t>
            </a:r>
          </a:p>
          <a:p>
            <a:r>
              <a:rPr lang="fr-FR" sz="2000" dirty="0">
                <a:solidFill>
                  <a:schemeClr val="bg2"/>
                </a:solidFill>
                <a:latin typeface="Calibri"/>
                <a:cs typeface="Calibri"/>
              </a:rPr>
              <a:t>Deux ou plusieurs élèves se réunissent pour tenter, à plusieurs, de résoudre un problème ou une difficulté qu’ils rencontrent </a:t>
            </a:r>
            <a:endParaRPr lang="fr-FR" sz="2000" dirty="0">
              <a:latin typeface="Calibri"/>
              <a:cs typeface="Calibri"/>
            </a:endParaRPr>
          </a:p>
        </p:txBody>
      </p:sp>
    </p:spTree>
    <p:extLst>
      <p:ext uri="{BB962C8B-B14F-4D97-AF65-F5344CB8AC3E}">
        <p14:creationId xmlns:p14="http://schemas.microsoft.com/office/powerpoint/2010/main" val="17235946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Image 3"/>
          <p:cNvPicPr>
            <a:picLocks noChangeAspect="1"/>
          </p:cNvPicPr>
          <p:nvPr/>
        </p:nvPicPr>
        <p:blipFill>
          <a:blip r:embed="rId2"/>
          <a:stretch>
            <a:fillRect/>
          </a:stretch>
        </p:blipFill>
        <p:spPr>
          <a:xfrm>
            <a:off x="0" y="209550"/>
            <a:ext cx="9144000" cy="4722471"/>
          </a:xfrm>
          <a:prstGeom prst="rect">
            <a:avLst/>
          </a:prstGeom>
        </p:spPr>
      </p:pic>
    </p:spTree>
    <p:extLst>
      <p:ext uri="{BB962C8B-B14F-4D97-AF65-F5344CB8AC3E}">
        <p14:creationId xmlns:p14="http://schemas.microsoft.com/office/powerpoint/2010/main" val="24966862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PETIT POINT AVEC VOTRE VOISIN</a:t>
            </a:r>
            <a:endParaRPr lang="fr-FR" dirty="0"/>
          </a:p>
        </p:txBody>
      </p:sp>
    </p:spTree>
    <p:extLst>
      <p:ext uri="{BB962C8B-B14F-4D97-AF65-F5344CB8AC3E}">
        <p14:creationId xmlns:p14="http://schemas.microsoft.com/office/powerpoint/2010/main" val="211764574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440267" y="1339850"/>
            <a:ext cx="8229600" cy="3657600"/>
          </a:xfrm>
        </p:spPr>
        <p:txBody>
          <a:bodyPr/>
          <a:lstStyle/>
          <a:p>
            <a:pPr marL="99060" indent="0">
              <a:buNone/>
            </a:pPr>
            <a:r>
              <a:rPr lang="fr-FR" sz="2000" dirty="0" smtClean="0">
                <a:solidFill>
                  <a:schemeClr val="bg1"/>
                </a:solidFill>
                <a:latin typeface="Calibri"/>
                <a:cs typeface="Calibri"/>
              </a:rPr>
              <a:t>La </a:t>
            </a:r>
            <a:r>
              <a:rPr lang="fr-FR" sz="2000" dirty="0">
                <a:solidFill>
                  <a:schemeClr val="bg1"/>
                </a:solidFill>
                <a:latin typeface="Calibri"/>
                <a:cs typeface="Calibri"/>
              </a:rPr>
              <a:t>collaboration : valeur majeure du XXIe </a:t>
            </a:r>
            <a:r>
              <a:rPr lang="fr-FR" sz="2000" dirty="0" smtClean="0">
                <a:solidFill>
                  <a:schemeClr val="bg1"/>
                </a:solidFill>
                <a:latin typeface="Calibri"/>
                <a:cs typeface="Calibri"/>
              </a:rPr>
              <a:t>siècle</a:t>
            </a:r>
          </a:p>
          <a:p>
            <a:r>
              <a:rPr lang="fr-FR" sz="2000" dirty="0" smtClean="0">
                <a:solidFill>
                  <a:schemeClr val="bg2"/>
                </a:solidFill>
                <a:latin typeface="Calibri"/>
                <a:cs typeface="Calibri"/>
              </a:rPr>
              <a:t>L’UNESCO, l’OCDE et l’Union Européenne ont réfléchi sur des référentiels pour promouvoir les compétences à enseigner dans les écoles du XXIème siècle.</a:t>
            </a:r>
          </a:p>
          <a:p>
            <a:r>
              <a:rPr lang="fr-FR" sz="2000" dirty="0" smtClean="0">
                <a:solidFill>
                  <a:schemeClr val="bg2"/>
                </a:solidFill>
                <a:latin typeface="Calibri"/>
                <a:cs typeface="Calibri"/>
              </a:rPr>
              <a:t>Un certain nombre font </a:t>
            </a:r>
            <a:r>
              <a:rPr lang="fr-FR" sz="2000" dirty="0" err="1" smtClean="0">
                <a:solidFill>
                  <a:schemeClr val="bg2"/>
                </a:solidFill>
                <a:latin typeface="Calibri"/>
                <a:cs typeface="Calibri"/>
              </a:rPr>
              <a:t>concensus</a:t>
            </a:r>
            <a:r>
              <a:rPr lang="fr-FR" sz="2000" dirty="0" smtClean="0">
                <a:solidFill>
                  <a:schemeClr val="bg2"/>
                </a:solidFill>
                <a:latin typeface="Calibri"/>
                <a:cs typeface="Calibri"/>
              </a:rPr>
              <a:t> entre tous les </a:t>
            </a:r>
            <a:r>
              <a:rPr lang="fr-FR" dirty="0" smtClean="0"/>
              <a:t>organismes </a:t>
            </a:r>
            <a:endParaRPr lang="fr-FR" dirty="0"/>
          </a:p>
          <a:p>
            <a:endParaRPr lang="fr-FR" dirty="0"/>
          </a:p>
        </p:txBody>
      </p:sp>
      <p:pic>
        <p:nvPicPr>
          <p:cNvPr id="4" name="Image 3"/>
          <p:cNvPicPr>
            <a:picLocks noChangeAspect="1"/>
          </p:cNvPicPr>
          <p:nvPr/>
        </p:nvPicPr>
        <p:blipFill>
          <a:blip r:embed="rId3"/>
          <a:stretch>
            <a:fillRect/>
          </a:stretch>
        </p:blipFill>
        <p:spPr>
          <a:xfrm>
            <a:off x="406400" y="3279674"/>
            <a:ext cx="8737600" cy="1149452"/>
          </a:xfrm>
          <a:prstGeom prst="rect">
            <a:avLst/>
          </a:prstGeom>
        </p:spPr>
      </p:pic>
      <p:sp>
        <p:nvSpPr>
          <p:cNvPr id="6" name="Google Shape;152;p17"/>
          <p:cNvSpPr txBox="1">
            <a:spLocks/>
          </p:cNvSpPr>
          <p:nvPr/>
        </p:nvSpPr>
        <p:spPr>
          <a:xfrm>
            <a:off x="311700" y="445025"/>
            <a:ext cx="8520600" cy="8184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2pPr>
            <a:lvl3pPr marR="0" lvl="2"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3pPr>
            <a:lvl4pPr marR="0" lvl="3"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4pPr>
            <a:lvl5pPr marR="0" lvl="4"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5pPr>
            <a:lvl6pPr marR="0" lvl="5"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6pPr>
            <a:lvl7pPr marR="0" lvl="6"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7pPr>
            <a:lvl8pPr marR="0" lvl="7"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8pPr>
            <a:lvl9pPr marR="0" lvl="8"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9pPr>
          </a:lstStyle>
          <a:p>
            <a:r>
              <a:rPr lang="fr" sz="2400" dirty="0" smtClean="0">
                <a:solidFill>
                  <a:schemeClr val="bg1"/>
                </a:solidFill>
              </a:rPr>
              <a:t>C. LESENJEUX DE LA COOPÉRATION DANS NOTRE SOCIETE</a:t>
            </a:r>
            <a:endParaRPr lang="fr" sz="2400" dirty="0">
              <a:solidFill>
                <a:schemeClr val="bg1"/>
              </a:solidFill>
            </a:endParaRPr>
          </a:p>
        </p:txBody>
      </p:sp>
    </p:spTree>
    <p:extLst>
      <p:ext uri="{BB962C8B-B14F-4D97-AF65-F5344CB8AC3E}">
        <p14:creationId xmlns:p14="http://schemas.microsoft.com/office/powerpoint/2010/main" val="42969817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445654" y="692150"/>
            <a:ext cx="8229600" cy="3657600"/>
          </a:xfrm>
        </p:spPr>
        <p:txBody>
          <a:bodyPr/>
          <a:lstStyle/>
          <a:p>
            <a:pPr marL="99060" indent="0">
              <a:buNone/>
            </a:pPr>
            <a:r>
              <a:rPr lang="fr-FR" sz="2000" dirty="0" smtClean="0">
                <a:solidFill>
                  <a:schemeClr val="bg1"/>
                </a:solidFill>
                <a:latin typeface="Calibri"/>
                <a:cs typeface="Calibri"/>
              </a:rPr>
              <a:t>Sur les marchés internationaux</a:t>
            </a:r>
          </a:p>
          <a:p>
            <a:pPr marL="99060" indent="0">
              <a:buNone/>
            </a:pPr>
            <a:r>
              <a:rPr lang="fr-FR" sz="2000" dirty="0" smtClean="0">
                <a:solidFill>
                  <a:srgbClr val="233A44"/>
                </a:solidFill>
                <a:latin typeface="Calibri"/>
                <a:cs typeface="Calibri"/>
              </a:rPr>
              <a:t>Savoirs faire et attitudes les plus demandés</a:t>
            </a:r>
          </a:p>
          <a:p>
            <a:pPr marL="99060" indent="0">
              <a:buNone/>
            </a:pPr>
            <a:r>
              <a:rPr lang="fr-FR" sz="2000" dirty="0" smtClean="0">
                <a:solidFill>
                  <a:srgbClr val="233A44"/>
                </a:solidFill>
                <a:latin typeface="Calibri"/>
                <a:cs typeface="Calibri"/>
              </a:rPr>
              <a:t>(recherche au niveau des Etats Unis)</a:t>
            </a:r>
          </a:p>
          <a:p>
            <a:pPr marL="99060" indent="0">
              <a:buNone/>
            </a:pPr>
            <a:endParaRPr lang="fr-FR" sz="2000" dirty="0">
              <a:solidFill>
                <a:srgbClr val="233A44"/>
              </a:solidFill>
              <a:latin typeface="Calibri"/>
              <a:cs typeface="Calibri"/>
            </a:endParaRPr>
          </a:p>
        </p:txBody>
      </p:sp>
      <p:pic>
        <p:nvPicPr>
          <p:cNvPr id="4" name="Image 3"/>
          <p:cNvPicPr>
            <a:picLocks noChangeAspect="1"/>
          </p:cNvPicPr>
          <p:nvPr/>
        </p:nvPicPr>
        <p:blipFill>
          <a:blip r:embed="rId2"/>
          <a:stretch>
            <a:fillRect/>
          </a:stretch>
        </p:blipFill>
        <p:spPr>
          <a:xfrm>
            <a:off x="459161" y="2174009"/>
            <a:ext cx="8092478" cy="2565399"/>
          </a:xfrm>
          <a:prstGeom prst="rect">
            <a:avLst/>
          </a:prstGeom>
        </p:spPr>
      </p:pic>
    </p:spTree>
    <p:extLst>
      <p:ext uri="{BB962C8B-B14F-4D97-AF65-F5344CB8AC3E}">
        <p14:creationId xmlns:p14="http://schemas.microsoft.com/office/powerpoint/2010/main" val="1449782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3"/>
          <p:cNvSpPr txBox="1">
            <a:spLocks noGrp="1"/>
          </p:cNvSpPr>
          <p:nvPr>
            <p:ph type="ctrTitle"/>
          </p:nvPr>
        </p:nvSpPr>
        <p:spPr>
          <a:xfrm>
            <a:off x="1858702" y="1822833"/>
            <a:ext cx="6107661" cy="1448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fr" dirty="0" smtClean="0"/>
              <a:t>Pédagogie</a:t>
            </a:r>
            <a:r>
              <a:rPr lang="fr-FR" dirty="0" smtClean="0"/>
              <a:t>s</a:t>
            </a:r>
            <a:r>
              <a:rPr lang="fr" dirty="0" smtClean="0"/>
              <a:t> coopérative</a:t>
            </a:r>
            <a:r>
              <a:rPr lang="fr-FR" dirty="0" smtClean="0"/>
              <a:t>s</a:t>
            </a:r>
            <a:r>
              <a:rPr lang="fr" dirty="0" smtClean="0"/>
              <a:t> </a:t>
            </a:r>
            <a:r>
              <a:rPr lang="fr-FR" dirty="0" smtClean="0"/>
              <a:t>dans le second </a:t>
            </a:r>
            <a:r>
              <a:rPr lang="fr" dirty="0" smtClean="0"/>
              <a:t>degré</a:t>
            </a:r>
            <a:endParaRPr dirty="0"/>
          </a:p>
        </p:txBody>
      </p:sp>
      <p:sp>
        <p:nvSpPr>
          <p:cNvPr id="129" name="Google Shape;129;p13"/>
          <p:cNvSpPr txBox="1">
            <a:spLocks noGrp="1"/>
          </p:cNvSpPr>
          <p:nvPr>
            <p:ph type="subTitle" idx="1"/>
          </p:nvPr>
        </p:nvSpPr>
        <p:spPr>
          <a:xfrm>
            <a:off x="3359609" y="4163614"/>
            <a:ext cx="5361300" cy="52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fr-FR" dirty="0" smtClean="0"/>
              <a:t>Stage du 10 au 12 octobre 2018</a:t>
            </a:r>
          </a:p>
          <a:p>
            <a:pPr marL="0" lvl="0" indent="0" algn="ctr" rtl="0">
              <a:spcBef>
                <a:spcPts val="0"/>
              </a:spcBef>
              <a:spcAft>
                <a:spcPts val="0"/>
              </a:spcAft>
              <a:buNone/>
            </a:pPr>
            <a:r>
              <a:rPr lang="fr-FR" dirty="0" smtClean="0"/>
              <a:t>Zone </a:t>
            </a:r>
            <a:r>
              <a:rPr lang="fr-FR" dirty="0" err="1" smtClean="0"/>
              <a:t>Amlanord</a:t>
            </a:r>
            <a:endParaRPr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000" dirty="0" smtClean="0">
                <a:solidFill>
                  <a:schemeClr val="bg1"/>
                </a:solidFill>
                <a:latin typeface="Calibri"/>
                <a:cs typeface="Calibri"/>
              </a:rPr>
              <a:t>Importance des compétences relationnelles et sociales dans les référentiels internationaux</a:t>
            </a:r>
            <a:endParaRPr lang="fr-FR" sz="2000" dirty="0">
              <a:solidFill>
                <a:schemeClr val="bg1"/>
              </a:solidFill>
              <a:latin typeface="Calibri"/>
              <a:cs typeface="Calibri"/>
            </a:endParaRPr>
          </a:p>
        </p:txBody>
      </p:sp>
      <p:sp>
        <p:nvSpPr>
          <p:cNvPr id="3" name="Espace réservé du texte 2"/>
          <p:cNvSpPr>
            <a:spLocks noGrp="1"/>
          </p:cNvSpPr>
          <p:nvPr>
            <p:ph type="body" idx="1"/>
          </p:nvPr>
        </p:nvSpPr>
        <p:spPr/>
        <p:txBody>
          <a:bodyPr/>
          <a:lstStyle/>
          <a:p>
            <a:pPr marL="99060" indent="0">
              <a:buNone/>
            </a:pPr>
            <a:r>
              <a:rPr lang="fr-FR" sz="2000" dirty="0">
                <a:solidFill>
                  <a:srgbClr val="233A44"/>
                </a:solidFill>
                <a:latin typeface="Calibri"/>
                <a:cs typeface="Calibri"/>
              </a:rPr>
              <a:t>c</a:t>
            </a:r>
            <a:r>
              <a:rPr lang="fr-FR" sz="2000" dirty="0" smtClean="0">
                <a:solidFill>
                  <a:srgbClr val="233A44"/>
                </a:solidFill>
                <a:latin typeface="Calibri"/>
                <a:cs typeface="Calibri"/>
              </a:rPr>
              <a:t>ompétences </a:t>
            </a:r>
          </a:p>
          <a:p>
            <a:r>
              <a:rPr lang="fr-FR" sz="2000" dirty="0" smtClean="0">
                <a:solidFill>
                  <a:srgbClr val="233A44"/>
                </a:solidFill>
                <a:latin typeface="Calibri"/>
                <a:cs typeface="Calibri"/>
              </a:rPr>
              <a:t>à collaborer, </a:t>
            </a:r>
          </a:p>
          <a:p>
            <a:r>
              <a:rPr lang="fr-FR" sz="2000" dirty="0" smtClean="0">
                <a:solidFill>
                  <a:srgbClr val="233A44"/>
                </a:solidFill>
                <a:latin typeface="Calibri"/>
                <a:cs typeface="Calibri"/>
              </a:rPr>
              <a:t>à communiquer,</a:t>
            </a:r>
          </a:p>
          <a:p>
            <a:r>
              <a:rPr lang="fr-FR" sz="2000" dirty="0" smtClean="0">
                <a:solidFill>
                  <a:srgbClr val="233A44"/>
                </a:solidFill>
                <a:latin typeface="Calibri"/>
                <a:cs typeface="Calibri"/>
              </a:rPr>
              <a:t> à vivre les uns avec les autres,</a:t>
            </a:r>
            <a:endParaRPr lang="fr-FR" sz="2000" dirty="0">
              <a:solidFill>
                <a:srgbClr val="233A44"/>
              </a:solidFill>
              <a:latin typeface="Calibri"/>
              <a:cs typeface="Calibri"/>
            </a:endParaRPr>
          </a:p>
          <a:p>
            <a:pPr marL="99060" indent="0">
              <a:buNone/>
            </a:pPr>
            <a:r>
              <a:rPr lang="fr-FR" sz="2000" dirty="0" smtClean="0">
                <a:solidFill>
                  <a:srgbClr val="233A44"/>
                </a:solidFill>
                <a:latin typeface="Calibri"/>
                <a:cs typeface="Calibri"/>
              </a:rPr>
              <a:t>Aussi importantes que la capacité à développer individuellement des produits de qualité et à faire preuve de productivité</a:t>
            </a:r>
          </a:p>
          <a:p>
            <a:pPr marL="99060" indent="0">
              <a:buNone/>
            </a:pPr>
            <a:r>
              <a:rPr lang="fr-FR" sz="2000" dirty="0" smtClean="0">
                <a:solidFill>
                  <a:srgbClr val="233A44"/>
                </a:solidFill>
                <a:latin typeface="Calibri"/>
                <a:cs typeface="Calibri"/>
                <a:sym typeface="Wingdings"/>
              </a:rPr>
              <a:t> Apprentissage basé sur résolution de problèmes, collaboration, évaluation formative</a:t>
            </a:r>
          </a:p>
          <a:p>
            <a:pPr marL="99060" indent="0">
              <a:buNone/>
            </a:pPr>
            <a:r>
              <a:rPr lang="fr-FR" sz="2000" dirty="0" smtClean="0">
                <a:solidFill>
                  <a:srgbClr val="233A44"/>
                </a:solidFill>
                <a:latin typeface="Calibri"/>
                <a:cs typeface="Calibri"/>
                <a:sym typeface="Wingdings"/>
              </a:rPr>
              <a:t>Rôle des professeurs reconnu dans tous les référentiels</a:t>
            </a:r>
            <a:endParaRPr lang="fr-FR" sz="2000" dirty="0" smtClean="0">
              <a:solidFill>
                <a:srgbClr val="233A44"/>
              </a:solidFill>
              <a:latin typeface="Calibri"/>
              <a:cs typeface="Calibri"/>
            </a:endParaRPr>
          </a:p>
          <a:p>
            <a:endParaRPr lang="fr-FR" sz="2000" dirty="0" smtClean="0">
              <a:solidFill>
                <a:srgbClr val="233A44"/>
              </a:solidFill>
              <a:latin typeface="Calibri"/>
              <a:cs typeface="Calibri"/>
            </a:endParaRPr>
          </a:p>
          <a:p>
            <a:endParaRPr lang="fr-FR" sz="2000" dirty="0">
              <a:solidFill>
                <a:srgbClr val="233A44"/>
              </a:solidFill>
              <a:latin typeface="Calibri"/>
              <a:cs typeface="Calibri"/>
            </a:endParaRPr>
          </a:p>
          <a:p>
            <a:endParaRPr lang="fr-FR" sz="2000" dirty="0" smtClean="0">
              <a:solidFill>
                <a:srgbClr val="233A44"/>
              </a:solidFill>
              <a:latin typeface="Calibri"/>
              <a:cs typeface="Calibri"/>
            </a:endParaRPr>
          </a:p>
          <a:p>
            <a:endParaRPr lang="fr-FR" sz="2000" dirty="0">
              <a:solidFill>
                <a:srgbClr val="233A44"/>
              </a:solidFill>
              <a:latin typeface="Calibri"/>
              <a:cs typeface="Calibri"/>
            </a:endParaRPr>
          </a:p>
        </p:txBody>
      </p:sp>
    </p:spTree>
    <p:extLst>
      <p:ext uri="{BB962C8B-B14F-4D97-AF65-F5344CB8AC3E}">
        <p14:creationId xmlns:p14="http://schemas.microsoft.com/office/powerpoint/2010/main" val="26452908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000" dirty="0" smtClean="0">
                <a:solidFill>
                  <a:srgbClr val="AF7B51"/>
                </a:solidFill>
                <a:latin typeface="Calibri"/>
                <a:cs typeface="Calibri"/>
              </a:rPr>
              <a:t>Défis pédagogiques nombreux pour les enseignants</a:t>
            </a:r>
            <a:r>
              <a:rPr lang="fr-FR" dirty="0"/>
              <a:t/>
            </a:r>
            <a:br>
              <a:rPr lang="fr-FR" dirty="0"/>
            </a:br>
            <a:endParaRPr lang="fr-FR" dirty="0"/>
          </a:p>
        </p:txBody>
      </p:sp>
      <p:sp>
        <p:nvSpPr>
          <p:cNvPr id="3" name="Espace réservé du texte 2"/>
          <p:cNvSpPr>
            <a:spLocks noGrp="1"/>
          </p:cNvSpPr>
          <p:nvPr>
            <p:ph type="body" idx="1"/>
          </p:nvPr>
        </p:nvSpPr>
        <p:spPr/>
        <p:txBody>
          <a:bodyPr/>
          <a:lstStyle/>
          <a:p>
            <a:pPr marL="99060" indent="0">
              <a:buNone/>
            </a:pPr>
            <a:r>
              <a:rPr lang="fr-FR" sz="2000" dirty="0" smtClean="0">
                <a:solidFill>
                  <a:schemeClr val="bg2"/>
                </a:solidFill>
                <a:latin typeface="Calibri"/>
                <a:cs typeface="Calibri"/>
              </a:rPr>
              <a:t>Comment intégrer ces compétences dans les enseignements ?.</a:t>
            </a:r>
            <a:endParaRPr lang="fr-FR" sz="2000" dirty="0">
              <a:solidFill>
                <a:schemeClr val="bg2"/>
              </a:solidFill>
              <a:latin typeface="Calibri"/>
              <a:cs typeface="Calibri"/>
            </a:endParaRPr>
          </a:p>
          <a:p>
            <a:pPr marL="99060" indent="0">
              <a:buNone/>
            </a:pPr>
            <a:r>
              <a:rPr lang="fr-FR" sz="2000" dirty="0" smtClean="0">
                <a:solidFill>
                  <a:schemeClr val="bg2"/>
                </a:solidFill>
                <a:latin typeface="Calibri"/>
                <a:cs typeface="Calibri"/>
                <a:sym typeface="Wingdings"/>
              </a:rPr>
              <a:t> </a:t>
            </a:r>
            <a:r>
              <a:rPr lang="fr-FR" sz="2000" dirty="0" smtClean="0">
                <a:solidFill>
                  <a:schemeClr val="bg2"/>
                </a:solidFill>
                <a:latin typeface="Calibri"/>
                <a:cs typeface="Calibri"/>
              </a:rPr>
              <a:t>observer </a:t>
            </a:r>
            <a:r>
              <a:rPr lang="fr-FR" sz="2000" dirty="0">
                <a:solidFill>
                  <a:schemeClr val="bg2"/>
                </a:solidFill>
                <a:latin typeface="Calibri"/>
                <a:cs typeface="Calibri"/>
              </a:rPr>
              <a:t>des exemples réels, </a:t>
            </a:r>
            <a:endParaRPr lang="fr-FR" sz="2000" dirty="0" smtClean="0">
              <a:solidFill>
                <a:schemeClr val="bg2"/>
              </a:solidFill>
              <a:latin typeface="Calibri"/>
              <a:cs typeface="Calibri"/>
            </a:endParaRPr>
          </a:p>
          <a:p>
            <a:pPr marL="99060" indent="0">
              <a:buNone/>
            </a:pPr>
            <a:r>
              <a:rPr lang="fr-FR" sz="2000" dirty="0" smtClean="0">
                <a:solidFill>
                  <a:schemeClr val="bg2"/>
                </a:solidFill>
                <a:latin typeface="Calibri"/>
                <a:cs typeface="Calibri"/>
                <a:sym typeface="Wingdings"/>
              </a:rPr>
              <a:t> </a:t>
            </a:r>
            <a:r>
              <a:rPr lang="fr-FR" sz="2000" dirty="0" smtClean="0">
                <a:solidFill>
                  <a:schemeClr val="bg2"/>
                </a:solidFill>
                <a:latin typeface="Calibri"/>
                <a:cs typeface="Calibri"/>
              </a:rPr>
              <a:t>s’engager </a:t>
            </a:r>
            <a:r>
              <a:rPr lang="fr-FR" sz="2000" dirty="0">
                <a:solidFill>
                  <a:schemeClr val="bg2"/>
                </a:solidFill>
                <a:latin typeface="Calibri"/>
                <a:cs typeface="Calibri"/>
              </a:rPr>
              <a:t>dans des activités de développement professionnel </a:t>
            </a:r>
            <a:r>
              <a:rPr lang="fr-FR" sz="2000" dirty="0" smtClean="0">
                <a:solidFill>
                  <a:schemeClr val="bg2"/>
                </a:solidFill>
                <a:latin typeface="Calibri"/>
                <a:cs typeface="Calibri"/>
              </a:rPr>
              <a:t>(formation continue)</a:t>
            </a:r>
          </a:p>
          <a:p>
            <a:pPr marL="99060" indent="0">
              <a:buNone/>
            </a:pPr>
            <a:r>
              <a:rPr lang="fr-FR" sz="2000" dirty="0" smtClean="0">
                <a:solidFill>
                  <a:schemeClr val="bg2"/>
                </a:solidFill>
                <a:latin typeface="Calibri"/>
                <a:cs typeface="Calibri"/>
                <a:sym typeface="Wingdings"/>
              </a:rPr>
              <a:t> </a:t>
            </a:r>
            <a:r>
              <a:rPr lang="fr-FR" sz="2000" dirty="0" smtClean="0">
                <a:solidFill>
                  <a:schemeClr val="bg2"/>
                </a:solidFill>
                <a:latin typeface="Calibri"/>
                <a:cs typeface="Calibri"/>
              </a:rPr>
              <a:t>s’intégrer </a:t>
            </a:r>
            <a:r>
              <a:rPr lang="fr-FR" sz="2000" dirty="0">
                <a:solidFill>
                  <a:schemeClr val="bg2"/>
                </a:solidFill>
                <a:latin typeface="Calibri"/>
                <a:cs typeface="Calibri"/>
              </a:rPr>
              <a:t>à des communautés d’apprentissage </a:t>
            </a:r>
            <a:r>
              <a:rPr lang="fr-FR" sz="2000" dirty="0" smtClean="0">
                <a:solidFill>
                  <a:schemeClr val="bg2"/>
                </a:solidFill>
                <a:latin typeface="Calibri"/>
                <a:cs typeface="Calibri"/>
              </a:rPr>
              <a:t>professionnel.</a:t>
            </a:r>
            <a:endParaRPr lang="fr-FR" sz="2000" dirty="0">
              <a:solidFill>
                <a:schemeClr val="bg2"/>
              </a:solidFill>
              <a:latin typeface="Calibri"/>
              <a:cs typeface="Calibri"/>
            </a:endParaRPr>
          </a:p>
          <a:p>
            <a:endParaRPr lang="fr-FR" sz="2000" dirty="0">
              <a:solidFill>
                <a:schemeClr val="bg2"/>
              </a:solidFill>
              <a:latin typeface="Calibri"/>
              <a:cs typeface="Calibri"/>
            </a:endParaRPr>
          </a:p>
        </p:txBody>
      </p:sp>
    </p:spTree>
    <p:extLst>
      <p:ext uri="{BB962C8B-B14F-4D97-AF65-F5344CB8AC3E}">
        <p14:creationId xmlns:p14="http://schemas.microsoft.com/office/powerpoint/2010/main" val="33277599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PRETS </a:t>
            </a:r>
            <a:r>
              <a:rPr lang="fr-FR" smtClean="0"/>
              <a:t>POUR CES DEFIS?</a:t>
            </a:r>
            <a:endParaRPr lang="fr-FR" dirty="0"/>
          </a:p>
        </p:txBody>
      </p:sp>
    </p:spTree>
    <p:extLst>
      <p:ext uri="{BB962C8B-B14F-4D97-AF65-F5344CB8AC3E}">
        <p14:creationId xmlns:p14="http://schemas.microsoft.com/office/powerpoint/2010/main" val="27627748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4"/>
          <p:cNvSpPr txBox="1">
            <a:spLocks noGrp="1"/>
          </p:cNvSpPr>
          <p:nvPr>
            <p:ph type="ctrTitle"/>
          </p:nvPr>
        </p:nvSpPr>
        <p:spPr>
          <a:xfrm>
            <a:off x="711725" y="1200050"/>
            <a:ext cx="7898400" cy="1448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fr" sz="4000"/>
              <a:t>La pédagogie coopérative</a:t>
            </a:r>
            <a:endParaRPr sz="4000"/>
          </a:p>
          <a:p>
            <a:pPr marL="0" lvl="0" indent="0" algn="ctr" rtl="0">
              <a:spcBef>
                <a:spcPts val="0"/>
              </a:spcBef>
              <a:spcAft>
                <a:spcPts val="0"/>
              </a:spcAft>
              <a:buNone/>
            </a:pPr>
            <a:r>
              <a:rPr lang="fr" sz="4000"/>
              <a:t>une demande institutionnelle</a:t>
            </a:r>
            <a:endParaRPr sz="4000"/>
          </a:p>
        </p:txBody>
      </p:sp>
      <p:sp>
        <p:nvSpPr>
          <p:cNvPr id="135" name="Google Shape;135;p14"/>
          <p:cNvSpPr txBox="1">
            <a:spLocks noGrp="1"/>
          </p:cNvSpPr>
          <p:nvPr>
            <p:ph type="subTitle" idx="1"/>
          </p:nvPr>
        </p:nvSpPr>
        <p:spPr>
          <a:xfrm>
            <a:off x="311700" y="2834125"/>
            <a:ext cx="8520600" cy="525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fr">
                <a:solidFill>
                  <a:srgbClr val="7F6000"/>
                </a:solidFill>
              </a:rPr>
              <a:t>Quelques extraits issus du socle commun de connaissances, de compétences et de culture.</a:t>
            </a:r>
            <a:endParaRPr>
              <a:solidFill>
                <a:srgbClr val="7F6000"/>
              </a:solidFill>
            </a:endParaRPr>
          </a:p>
        </p:txBody>
      </p:sp>
    </p:spTree>
    <p:extLst>
      <p:ext uri="{BB962C8B-B14F-4D97-AF65-F5344CB8AC3E}">
        <p14:creationId xmlns:p14="http://schemas.microsoft.com/office/powerpoint/2010/main" val="25619211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15"/>
          <p:cNvSpPr txBox="1">
            <a:spLocks noGrp="1"/>
          </p:cNvSpPr>
          <p:nvPr>
            <p:ph type="title"/>
          </p:nvPr>
        </p:nvSpPr>
        <p:spPr>
          <a:xfrm>
            <a:off x="806100" y="517666"/>
            <a:ext cx="8337900" cy="699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sz="2400" dirty="0"/>
              <a:t>Domaine 2 : Coopération et réalisation de projets</a:t>
            </a:r>
            <a:endParaRPr sz="2400" dirty="0"/>
          </a:p>
        </p:txBody>
      </p:sp>
      <p:sp>
        <p:nvSpPr>
          <p:cNvPr id="141" name="Google Shape;141;p15"/>
          <p:cNvSpPr txBox="1">
            <a:spLocks noGrp="1"/>
          </p:cNvSpPr>
          <p:nvPr>
            <p:ph type="body" idx="1"/>
          </p:nvPr>
        </p:nvSpPr>
        <p:spPr>
          <a:xfrm>
            <a:off x="311700" y="1194175"/>
            <a:ext cx="8520600" cy="3364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fr" sz="1800" dirty="0"/>
              <a:t>“L'élève travaille en équipe, partage des tâches, s'engage dans un dialogue constructif, accepte la contradiction tout en défendant son point de vue, fait preuve de diplomatie, négocie et recherche un consensus. Il apprend à gérer un projet, qu'il soit individuel ou collectif. Il en planifie les tâches, en fixe les étapes et évalue l'atteinte des objectifs. L'élève sait que la classe, l'école, l'établissement sont des lieux de collaboration, d'entraide et de mutualisation des savoirs. Il aide celui qui ne sait pas comme il apprend des autres. L'utilisation des outils numériques contribue à ces modalités d'organisation, d'échange et de collaboration.”</a:t>
            </a:r>
            <a:endParaRPr sz="1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16"/>
          <p:cNvSpPr txBox="1">
            <a:spLocks noGrp="1"/>
          </p:cNvSpPr>
          <p:nvPr>
            <p:ph type="title"/>
          </p:nvPr>
        </p:nvSpPr>
        <p:spPr>
          <a:xfrm>
            <a:off x="311700" y="445025"/>
            <a:ext cx="8520600" cy="927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sz="2400"/>
              <a:t>Domaine 2 : Outils numériques pour échanger et communiquer  </a:t>
            </a:r>
            <a:endParaRPr sz="2400"/>
          </a:p>
        </p:txBody>
      </p:sp>
      <p:sp>
        <p:nvSpPr>
          <p:cNvPr id="147" name="Google Shape;147;p16"/>
          <p:cNvSpPr txBox="1">
            <a:spLocks noGrp="1"/>
          </p:cNvSpPr>
          <p:nvPr>
            <p:ph type="body" idx="1"/>
          </p:nvPr>
        </p:nvSpPr>
        <p:spPr>
          <a:xfrm>
            <a:off x="311700" y="1579700"/>
            <a:ext cx="8520600" cy="2748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fr" sz="1800"/>
              <a:t>“L'élève sait mobiliser différents outils numériques pour créer des documents intégrant divers médias et les publier ou les transmettre, afin qu'ils soient consultables et utilisables par d'autres. Il sait réutiliser des productions collaboratives pour enrichir ses propres réalisations, dans le respect des règles du droit d'auteur. L'élève utilise les espaces collaboratifs et apprend à communiquer notamment par le biais des réseaux sociaux dans le respect de soi et des autres. Il comprend la différence entre sphères publique et privée. Il sait ce qu'est une identité numérique et est attentif aux traces qu'il laisse.”</a:t>
            </a:r>
            <a:endParaRPr sz="18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17"/>
          <p:cNvSpPr txBox="1">
            <a:spLocks noGrp="1"/>
          </p:cNvSpPr>
          <p:nvPr>
            <p:ph type="title"/>
          </p:nvPr>
        </p:nvSpPr>
        <p:spPr>
          <a:xfrm>
            <a:off x="311700" y="445025"/>
            <a:ext cx="8520600" cy="81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sz="2400" dirty="0"/>
              <a:t>Domaine 3 : Expression de la sensibilité et des opinions, respect des autres </a:t>
            </a:r>
            <a:endParaRPr sz="2400" dirty="0"/>
          </a:p>
        </p:txBody>
      </p:sp>
      <p:sp>
        <p:nvSpPr>
          <p:cNvPr id="153" name="Google Shape;153;p17"/>
          <p:cNvSpPr txBox="1">
            <a:spLocks noGrp="1"/>
          </p:cNvSpPr>
          <p:nvPr>
            <p:ph type="body" idx="1"/>
          </p:nvPr>
        </p:nvSpPr>
        <p:spPr>
          <a:xfrm>
            <a:off x="311700" y="1441300"/>
            <a:ext cx="8520600" cy="33216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fr" sz="1800"/>
              <a:t>“L'élève exprime ses sentiments et ses émotions en utilisant un vocabulaire précis. Il exploite ses facultés intellectuelles et physiques en ayant confiance en sa capacité à réussir et à progresser.</a:t>
            </a:r>
            <a:r>
              <a:rPr lang="fr" sz="1800" b="1"/>
              <a:t> L'élève apprend à résoudre les conflits sans agressivité, à éviter le recours à la violence grâce à sa maîtrise de moyens d'expression, de communication et d'argumentation. Il respecte les opinions et la liberté d'autrui, identifie et rejette toute forme d'intimidation ou d'emprise. Apprenant à mettre à distance préjugés et stéréotypes, il est capable d'apprécier les personnes qui sont différentes de lui et de vivre avec elles. Il est capable aussi de faire preuve d'empathie et de bienveillance.”</a:t>
            </a:r>
            <a:endParaRPr sz="1800" b="1"/>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18"/>
          <p:cNvSpPr txBox="1">
            <a:spLocks noGrp="1"/>
          </p:cNvSpPr>
          <p:nvPr>
            <p:ph type="title"/>
          </p:nvPr>
        </p:nvSpPr>
        <p:spPr>
          <a:xfrm>
            <a:off x="311700" y="445025"/>
            <a:ext cx="8520600" cy="778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sz="2400"/>
              <a:t>Domaine 3 : Responsabilité, sens de l'engagement et de l'initiative </a:t>
            </a:r>
            <a:r>
              <a:rPr lang="fr" sz="2400">
                <a:solidFill>
                  <a:srgbClr val="783F04"/>
                </a:solidFill>
              </a:rPr>
              <a:t> </a:t>
            </a:r>
            <a:endParaRPr sz="2400">
              <a:solidFill>
                <a:srgbClr val="783F04"/>
              </a:solidFill>
            </a:endParaRPr>
          </a:p>
        </p:txBody>
      </p:sp>
      <p:sp>
        <p:nvSpPr>
          <p:cNvPr id="159" name="Google Shape;159;p18"/>
          <p:cNvSpPr txBox="1">
            <a:spLocks noGrp="1"/>
          </p:cNvSpPr>
          <p:nvPr>
            <p:ph type="body" idx="1"/>
          </p:nvPr>
        </p:nvSpPr>
        <p:spPr>
          <a:xfrm>
            <a:off x="311700" y="1411625"/>
            <a:ext cx="8520600" cy="33117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fr" sz="1800"/>
              <a:t>“L'élève coopère et fait preuve de responsabilité vis-à-vis d'autrui. Il respecte les engagements pris envers lui-même et envers les autres, il comprend l'importance du respect des contrats dans la vie civile. Il comprend en outre l'importance de s'impliquer dans la vie scolaire (actions et projets collectifs, instances), d'avoir recours aux outils de la démocratie (ordre du jour, compte rendu, votes notamment) et de s'engager aux côtés des autres dans les différents aspects de la vie collective et de l'environnement. L'élève sait prendre des initiatives, entreprendre et mettre en œuvre des projets, après avoir évalué les conséquences de son action ; il prépare ainsi son orientation future et sa vie d'adulte.”</a:t>
            </a:r>
            <a:endParaRPr sz="18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19"/>
          <p:cNvSpPr txBox="1">
            <a:spLocks noGrp="1"/>
          </p:cNvSpPr>
          <p:nvPr>
            <p:ph type="title"/>
          </p:nvPr>
        </p:nvSpPr>
        <p:spPr>
          <a:xfrm>
            <a:off x="474500" y="521950"/>
            <a:ext cx="8313900" cy="504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sz="2400"/>
              <a:t>Les valeurs à défendre.</a:t>
            </a:r>
            <a:endParaRPr sz="2400"/>
          </a:p>
        </p:txBody>
      </p:sp>
      <p:sp>
        <p:nvSpPr>
          <p:cNvPr id="165" name="Google Shape;165;p19"/>
          <p:cNvSpPr txBox="1">
            <a:spLocks noGrp="1"/>
          </p:cNvSpPr>
          <p:nvPr>
            <p:ph type="body" idx="1"/>
          </p:nvPr>
        </p:nvSpPr>
        <p:spPr>
          <a:xfrm>
            <a:off x="474500" y="1154625"/>
            <a:ext cx="8145600" cy="328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b="1"/>
              <a:t>La liberté </a:t>
            </a:r>
            <a:r>
              <a:rPr lang="fr"/>
              <a:t>: Les élèves disposent de la liberté de parler, de se déplacer, de choisir une partie de leur travail et les modalités de leur travail (choisir les personnes avec qui on va effectuer son travail).</a:t>
            </a:r>
            <a:endParaRPr/>
          </a:p>
          <a:p>
            <a:pPr marL="0" lvl="0" indent="0" algn="l" rtl="0">
              <a:spcBef>
                <a:spcPts val="1600"/>
              </a:spcBef>
              <a:spcAft>
                <a:spcPts val="0"/>
              </a:spcAft>
              <a:buNone/>
            </a:pPr>
            <a:r>
              <a:rPr lang="fr"/>
              <a:t>De l’exercice de ces libertés naissent des compétences en matière d’autonomie ( le gouvernement de soi-même). Un élève devient autonome lorsqu’il est capable de s'auto contraindre pour entrer dans un exercice libre de ce qui lui est ouvert dans la classe.</a:t>
            </a:r>
            <a:endParaRPr/>
          </a:p>
          <a:p>
            <a:pPr marL="0" lvl="0" indent="0" algn="l" rtl="0">
              <a:spcBef>
                <a:spcPts val="1600"/>
              </a:spcBef>
              <a:spcAft>
                <a:spcPts val="0"/>
              </a:spcAft>
              <a:buNone/>
            </a:pPr>
            <a:r>
              <a:rPr lang="fr" b="1"/>
              <a:t>La responsabilité : </a:t>
            </a:r>
            <a:r>
              <a:rPr lang="fr"/>
              <a:t>Cette valeur naît du fait que les relations coopératives qui sont profondément authentiques jouissent d’un potentiel d’utilité très forte. Je peux faire appel à l’autre en cas de besoin et je peux faire plaisir à l’autre en l’aidant. On définit la responsabilité comme étant la capacité à concevoir l’autre dans toute son altérité comme étant au moins aussi digne que moi d’exister. </a:t>
            </a:r>
            <a:r>
              <a:rPr lang="fr" b="1"/>
              <a:t>L’autre dans sa différence est aussi au moins important que moi.</a:t>
            </a:r>
            <a:endParaRPr b="1"/>
          </a:p>
          <a:p>
            <a:pPr marL="0" lvl="0" indent="0" algn="l" rtl="0">
              <a:spcBef>
                <a:spcPts val="1600"/>
              </a:spcBef>
              <a:spcAft>
                <a:spcPts val="0"/>
              </a:spcAft>
              <a:buNone/>
            </a:pPr>
            <a:r>
              <a:rPr lang="fr" b="1"/>
              <a:t>La fraternité : </a:t>
            </a:r>
            <a:r>
              <a:rPr lang="fr"/>
              <a:t>On donne la possibilité aux élèves de faire des gestes altruistes on peut parler de mitoyenneté. On peut développer des compétences altruiste par de l’expérience.</a:t>
            </a:r>
            <a:endParaRPr/>
          </a:p>
          <a:p>
            <a:pPr marL="0" lvl="0" indent="0" algn="l" rtl="0">
              <a:spcBef>
                <a:spcPts val="1600"/>
              </a:spcBef>
              <a:spcAft>
                <a:spcPts val="1600"/>
              </a:spcAft>
              <a:buNone/>
            </a:pPr>
            <a:endParaRPr b="1"/>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pic>
        <p:nvPicPr>
          <p:cNvPr id="170" name="Google Shape;170;p20" title="laltruisme-et-la-fraternite-par-la-cooperation-entre-eleves.avi">
            <a:hlinkClick r:id="rId3"/>
          </p:cNvPr>
          <p:cNvPicPr preferRelativeResize="0"/>
          <p:nvPr/>
        </p:nvPicPr>
        <p:blipFill>
          <a:blip r:embed="rId4">
            <a:alphaModFix/>
          </a:blip>
          <a:stretch>
            <a:fillRect/>
          </a:stretch>
        </p:blipFill>
        <p:spPr>
          <a:xfrm>
            <a:off x="2119600" y="933350"/>
            <a:ext cx="4572000" cy="34290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5" name="Google Shape;135;p14"/>
          <p:cNvSpPr txBox="1">
            <a:spLocks noGrp="1"/>
          </p:cNvSpPr>
          <p:nvPr>
            <p:ph type="subTitle" idx="1"/>
          </p:nvPr>
        </p:nvSpPr>
        <p:spPr>
          <a:xfrm>
            <a:off x="230882" y="3988670"/>
            <a:ext cx="8520600" cy="525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fr" dirty="0" smtClean="0">
                <a:solidFill>
                  <a:srgbClr val="7F6000"/>
                </a:solidFill>
              </a:rPr>
              <a:t>.</a:t>
            </a:r>
            <a:endParaRPr dirty="0">
              <a:solidFill>
                <a:srgbClr val="7F6000"/>
              </a:solidFill>
            </a:endParaRPr>
          </a:p>
        </p:txBody>
      </p:sp>
      <p:pic>
        <p:nvPicPr>
          <p:cNvPr id="4" name="Image 3"/>
          <p:cNvPicPr>
            <a:picLocks noChangeAspect="1"/>
          </p:cNvPicPr>
          <p:nvPr/>
        </p:nvPicPr>
        <p:blipFill>
          <a:blip r:embed="rId3"/>
          <a:stretch>
            <a:fillRect/>
          </a:stretch>
        </p:blipFill>
        <p:spPr>
          <a:xfrm rot="19715647">
            <a:off x="439318" y="854507"/>
            <a:ext cx="3240543" cy="1752294"/>
          </a:xfrm>
          <a:prstGeom prst="rect">
            <a:avLst/>
          </a:prstGeom>
        </p:spPr>
      </p:pic>
      <p:sp>
        <p:nvSpPr>
          <p:cNvPr id="2" name="Titre 1"/>
          <p:cNvSpPr>
            <a:spLocks noGrp="1"/>
          </p:cNvSpPr>
          <p:nvPr>
            <p:ph type="ctrTitle"/>
          </p:nvPr>
        </p:nvSpPr>
        <p:spPr>
          <a:xfrm>
            <a:off x="4225522" y="646547"/>
            <a:ext cx="2182205" cy="869478"/>
          </a:xfrm>
        </p:spPr>
        <p:txBody>
          <a:bodyPr/>
          <a:lstStyle/>
          <a:p>
            <a:r>
              <a:rPr lang="fr-FR" sz="1600" dirty="0" smtClean="0"/>
              <a:t>A. ORIGINE DES PEDAGOGIES COOPERATIVES </a:t>
            </a:r>
            <a:endParaRPr lang="fr-FR" sz="1600" dirty="0"/>
          </a:p>
        </p:txBody>
      </p:sp>
      <p:sp>
        <p:nvSpPr>
          <p:cNvPr id="6" name="Titre 1"/>
          <p:cNvSpPr txBox="1">
            <a:spLocks/>
          </p:cNvSpPr>
          <p:nvPr/>
        </p:nvSpPr>
        <p:spPr>
          <a:xfrm rot="920865">
            <a:off x="6329104" y="1780311"/>
            <a:ext cx="2182205" cy="869478"/>
          </a:xfrm>
          <a:prstGeom prst="rect">
            <a:avLst/>
          </a:prstGeom>
          <a:noFill/>
          <a:ln>
            <a:noFill/>
          </a:ln>
        </p:spPr>
        <p:txBody>
          <a:bodyPr spcFirstLastPara="1" wrap="square" lIns="91425" tIns="91425" rIns="91425" bIns="91425" anchor="ctr" anchorCtr="0"/>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3800"/>
              <a:buFont typeface="Nunito"/>
              <a:buNone/>
              <a:defRPr sz="3800" b="0" i="0" u="none" strike="noStrike" cap="none">
                <a:solidFill>
                  <a:schemeClr val="lt1"/>
                </a:solidFill>
                <a:latin typeface="Nunito"/>
                <a:ea typeface="Nunito"/>
                <a:cs typeface="Nunito"/>
                <a:sym typeface="Nunito"/>
              </a:defRPr>
            </a:lvl1pPr>
            <a:lvl2pPr marR="0" lvl="1" algn="ctr" rtl="0">
              <a:lnSpc>
                <a:spcPct val="100000"/>
              </a:lnSpc>
              <a:spcBef>
                <a:spcPts val="0"/>
              </a:spcBef>
              <a:spcAft>
                <a:spcPts val="0"/>
              </a:spcAft>
              <a:buClr>
                <a:schemeClr val="lt1"/>
              </a:buClr>
              <a:buSzPts val="3800"/>
              <a:buFont typeface="Nunito"/>
              <a:buNone/>
              <a:defRPr sz="3800" b="0" i="0" u="none" strike="noStrike" cap="none">
                <a:solidFill>
                  <a:schemeClr val="lt1"/>
                </a:solidFill>
                <a:latin typeface="Nunito"/>
                <a:ea typeface="Nunito"/>
                <a:cs typeface="Nunito"/>
                <a:sym typeface="Nunito"/>
              </a:defRPr>
            </a:lvl2pPr>
            <a:lvl3pPr marR="0" lvl="2" algn="ctr" rtl="0">
              <a:lnSpc>
                <a:spcPct val="100000"/>
              </a:lnSpc>
              <a:spcBef>
                <a:spcPts val="0"/>
              </a:spcBef>
              <a:spcAft>
                <a:spcPts val="0"/>
              </a:spcAft>
              <a:buClr>
                <a:schemeClr val="lt1"/>
              </a:buClr>
              <a:buSzPts val="3800"/>
              <a:buFont typeface="Nunito"/>
              <a:buNone/>
              <a:defRPr sz="3800" b="0" i="0" u="none" strike="noStrike" cap="none">
                <a:solidFill>
                  <a:schemeClr val="lt1"/>
                </a:solidFill>
                <a:latin typeface="Nunito"/>
                <a:ea typeface="Nunito"/>
                <a:cs typeface="Nunito"/>
                <a:sym typeface="Nunito"/>
              </a:defRPr>
            </a:lvl3pPr>
            <a:lvl4pPr marR="0" lvl="3" algn="ctr" rtl="0">
              <a:lnSpc>
                <a:spcPct val="100000"/>
              </a:lnSpc>
              <a:spcBef>
                <a:spcPts val="0"/>
              </a:spcBef>
              <a:spcAft>
                <a:spcPts val="0"/>
              </a:spcAft>
              <a:buClr>
                <a:schemeClr val="lt1"/>
              </a:buClr>
              <a:buSzPts val="3800"/>
              <a:buFont typeface="Nunito"/>
              <a:buNone/>
              <a:defRPr sz="3800" b="0" i="0" u="none" strike="noStrike" cap="none">
                <a:solidFill>
                  <a:schemeClr val="lt1"/>
                </a:solidFill>
                <a:latin typeface="Nunito"/>
                <a:ea typeface="Nunito"/>
                <a:cs typeface="Nunito"/>
                <a:sym typeface="Nunito"/>
              </a:defRPr>
            </a:lvl4pPr>
            <a:lvl5pPr marR="0" lvl="4" algn="ctr" rtl="0">
              <a:lnSpc>
                <a:spcPct val="100000"/>
              </a:lnSpc>
              <a:spcBef>
                <a:spcPts val="0"/>
              </a:spcBef>
              <a:spcAft>
                <a:spcPts val="0"/>
              </a:spcAft>
              <a:buClr>
                <a:schemeClr val="lt1"/>
              </a:buClr>
              <a:buSzPts val="3800"/>
              <a:buFont typeface="Nunito"/>
              <a:buNone/>
              <a:defRPr sz="3800" b="0" i="0" u="none" strike="noStrike" cap="none">
                <a:solidFill>
                  <a:schemeClr val="lt1"/>
                </a:solidFill>
                <a:latin typeface="Nunito"/>
                <a:ea typeface="Nunito"/>
                <a:cs typeface="Nunito"/>
                <a:sym typeface="Nunito"/>
              </a:defRPr>
            </a:lvl5pPr>
            <a:lvl6pPr marR="0" lvl="5" algn="ctr" rtl="0">
              <a:lnSpc>
                <a:spcPct val="100000"/>
              </a:lnSpc>
              <a:spcBef>
                <a:spcPts val="0"/>
              </a:spcBef>
              <a:spcAft>
                <a:spcPts val="0"/>
              </a:spcAft>
              <a:buClr>
                <a:schemeClr val="lt1"/>
              </a:buClr>
              <a:buSzPts val="3800"/>
              <a:buFont typeface="Nunito"/>
              <a:buNone/>
              <a:defRPr sz="3800" b="0" i="0" u="none" strike="noStrike" cap="none">
                <a:solidFill>
                  <a:schemeClr val="lt1"/>
                </a:solidFill>
                <a:latin typeface="Nunito"/>
                <a:ea typeface="Nunito"/>
                <a:cs typeface="Nunito"/>
                <a:sym typeface="Nunito"/>
              </a:defRPr>
            </a:lvl6pPr>
            <a:lvl7pPr marR="0" lvl="6" algn="ctr" rtl="0">
              <a:lnSpc>
                <a:spcPct val="100000"/>
              </a:lnSpc>
              <a:spcBef>
                <a:spcPts val="0"/>
              </a:spcBef>
              <a:spcAft>
                <a:spcPts val="0"/>
              </a:spcAft>
              <a:buClr>
                <a:schemeClr val="lt1"/>
              </a:buClr>
              <a:buSzPts val="3800"/>
              <a:buFont typeface="Nunito"/>
              <a:buNone/>
              <a:defRPr sz="3800" b="0" i="0" u="none" strike="noStrike" cap="none">
                <a:solidFill>
                  <a:schemeClr val="lt1"/>
                </a:solidFill>
                <a:latin typeface="Nunito"/>
                <a:ea typeface="Nunito"/>
                <a:cs typeface="Nunito"/>
                <a:sym typeface="Nunito"/>
              </a:defRPr>
            </a:lvl7pPr>
            <a:lvl8pPr marR="0" lvl="7" algn="ctr" rtl="0">
              <a:lnSpc>
                <a:spcPct val="100000"/>
              </a:lnSpc>
              <a:spcBef>
                <a:spcPts val="0"/>
              </a:spcBef>
              <a:spcAft>
                <a:spcPts val="0"/>
              </a:spcAft>
              <a:buClr>
                <a:schemeClr val="lt1"/>
              </a:buClr>
              <a:buSzPts val="3800"/>
              <a:buFont typeface="Nunito"/>
              <a:buNone/>
              <a:defRPr sz="3800" b="0" i="0" u="none" strike="noStrike" cap="none">
                <a:solidFill>
                  <a:schemeClr val="lt1"/>
                </a:solidFill>
                <a:latin typeface="Nunito"/>
                <a:ea typeface="Nunito"/>
                <a:cs typeface="Nunito"/>
                <a:sym typeface="Nunito"/>
              </a:defRPr>
            </a:lvl8pPr>
            <a:lvl9pPr marR="0" lvl="8" algn="ctr" rtl="0">
              <a:lnSpc>
                <a:spcPct val="100000"/>
              </a:lnSpc>
              <a:spcBef>
                <a:spcPts val="0"/>
              </a:spcBef>
              <a:spcAft>
                <a:spcPts val="0"/>
              </a:spcAft>
              <a:buClr>
                <a:schemeClr val="lt1"/>
              </a:buClr>
              <a:buSzPts val="3800"/>
              <a:buFont typeface="Nunito"/>
              <a:buNone/>
              <a:defRPr sz="3800" b="0" i="0" u="none" strike="noStrike" cap="none">
                <a:solidFill>
                  <a:schemeClr val="lt1"/>
                </a:solidFill>
                <a:latin typeface="Nunito"/>
                <a:ea typeface="Nunito"/>
                <a:cs typeface="Nunito"/>
                <a:sym typeface="Nunito"/>
              </a:defRPr>
            </a:lvl9pPr>
          </a:lstStyle>
          <a:p>
            <a:r>
              <a:rPr lang="fr-FR" sz="1600" dirty="0" smtClean="0"/>
              <a:t>B. </a:t>
            </a:r>
            <a:r>
              <a:rPr lang="fr-FR" sz="1600" smtClean="0"/>
              <a:t>QUELQUES </a:t>
            </a:r>
            <a:r>
              <a:rPr lang="fr-FR" sz="1600" smtClean="0"/>
              <a:t>DEFINITIONS</a:t>
            </a:r>
            <a:endParaRPr lang="fr-FR" sz="1600" dirty="0"/>
          </a:p>
        </p:txBody>
      </p:sp>
      <p:sp>
        <p:nvSpPr>
          <p:cNvPr id="7" name="Titre 1"/>
          <p:cNvSpPr txBox="1">
            <a:spLocks/>
          </p:cNvSpPr>
          <p:nvPr/>
        </p:nvSpPr>
        <p:spPr>
          <a:xfrm>
            <a:off x="3329596" y="2175165"/>
            <a:ext cx="2182205" cy="869478"/>
          </a:xfrm>
          <a:prstGeom prst="rect">
            <a:avLst/>
          </a:prstGeom>
          <a:noFill/>
          <a:ln>
            <a:noFill/>
          </a:ln>
        </p:spPr>
        <p:txBody>
          <a:bodyPr spcFirstLastPara="1" wrap="square" lIns="91425" tIns="91425" rIns="91425" bIns="91425" anchor="ctr" anchorCtr="0"/>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3800"/>
              <a:buFont typeface="Nunito"/>
              <a:buNone/>
              <a:defRPr sz="3800" b="0" i="0" u="none" strike="noStrike" cap="none">
                <a:solidFill>
                  <a:schemeClr val="lt1"/>
                </a:solidFill>
                <a:latin typeface="Nunito"/>
                <a:ea typeface="Nunito"/>
                <a:cs typeface="Nunito"/>
                <a:sym typeface="Nunito"/>
              </a:defRPr>
            </a:lvl1pPr>
            <a:lvl2pPr marR="0" lvl="1" algn="ctr" rtl="0">
              <a:lnSpc>
                <a:spcPct val="100000"/>
              </a:lnSpc>
              <a:spcBef>
                <a:spcPts val="0"/>
              </a:spcBef>
              <a:spcAft>
                <a:spcPts val="0"/>
              </a:spcAft>
              <a:buClr>
                <a:schemeClr val="lt1"/>
              </a:buClr>
              <a:buSzPts val="3800"/>
              <a:buFont typeface="Nunito"/>
              <a:buNone/>
              <a:defRPr sz="3800" b="0" i="0" u="none" strike="noStrike" cap="none">
                <a:solidFill>
                  <a:schemeClr val="lt1"/>
                </a:solidFill>
                <a:latin typeface="Nunito"/>
                <a:ea typeface="Nunito"/>
                <a:cs typeface="Nunito"/>
                <a:sym typeface="Nunito"/>
              </a:defRPr>
            </a:lvl2pPr>
            <a:lvl3pPr marR="0" lvl="2" algn="ctr" rtl="0">
              <a:lnSpc>
                <a:spcPct val="100000"/>
              </a:lnSpc>
              <a:spcBef>
                <a:spcPts val="0"/>
              </a:spcBef>
              <a:spcAft>
                <a:spcPts val="0"/>
              </a:spcAft>
              <a:buClr>
                <a:schemeClr val="lt1"/>
              </a:buClr>
              <a:buSzPts val="3800"/>
              <a:buFont typeface="Nunito"/>
              <a:buNone/>
              <a:defRPr sz="3800" b="0" i="0" u="none" strike="noStrike" cap="none">
                <a:solidFill>
                  <a:schemeClr val="lt1"/>
                </a:solidFill>
                <a:latin typeface="Nunito"/>
                <a:ea typeface="Nunito"/>
                <a:cs typeface="Nunito"/>
                <a:sym typeface="Nunito"/>
              </a:defRPr>
            </a:lvl3pPr>
            <a:lvl4pPr marR="0" lvl="3" algn="ctr" rtl="0">
              <a:lnSpc>
                <a:spcPct val="100000"/>
              </a:lnSpc>
              <a:spcBef>
                <a:spcPts val="0"/>
              </a:spcBef>
              <a:spcAft>
                <a:spcPts val="0"/>
              </a:spcAft>
              <a:buClr>
                <a:schemeClr val="lt1"/>
              </a:buClr>
              <a:buSzPts val="3800"/>
              <a:buFont typeface="Nunito"/>
              <a:buNone/>
              <a:defRPr sz="3800" b="0" i="0" u="none" strike="noStrike" cap="none">
                <a:solidFill>
                  <a:schemeClr val="lt1"/>
                </a:solidFill>
                <a:latin typeface="Nunito"/>
                <a:ea typeface="Nunito"/>
                <a:cs typeface="Nunito"/>
                <a:sym typeface="Nunito"/>
              </a:defRPr>
            </a:lvl4pPr>
            <a:lvl5pPr marR="0" lvl="4" algn="ctr" rtl="0">
              <a:lnSpc>
                <a:spcPct val="100000"/>
              </a:lnSpc>
              <a:spcBef>
                <a:spcPts val="0"/>
              </a:spcBef>
              <a:spcAft>
                <a:spcPts val="0"/>
              </a:spcAft>
              <a:buClr>
                <a:schemeClr val="lt1"/>
              </a:buClr>
              <a:buSzPts val="3800"/>
              <a:buFont typeface="Nunito"/>
              <a:buNone/>
              <a:defRPr sz="3800" b="0" i="0" u="none" strike="noStrike" cap="none">
                <a:solidFill>
                  <a:schemeClr val="lt1"/>
                </a:solidFill>
                <a:latin typeface="Nunito"/>
                <a:ea typeface="Nunito"/>
                <a:cs typeface="Nunito"/>
                <a:sym typeface="Nunito"/>
              </a:defRPr>
            </a:lvl5pPr>
            <a:lvl6pPr marR="0" lvl="5" algn="ctr" rtl="0">
              <a:lnSpc>
                <a:spcPct val="100000"/>
              </a:lnSpc>
              <a:spcBef>
                <a:spcPts val="0"/>
              </a:spcBef>
              <a:spcAft>
                <a:spcPts val="0"/>
              </a:spcAft>
              <a:buClr>
                <a:schemeClr val="lt1"/>
              </a:buClr>
              <a:buSzPts val="3800"/>
              <a:buFont typeface="Nunito"/>
              <a:buNone/>
              <a:defRPr sz="3800" b="0" i="0" u="none" strike="noStrike" cap="none">
                <a:solidFill>
                  <a:schemeClr val="lt1"/>
                </a:solidFill>
                <a:latin typeface="Nunito"/>
                <a:ea typeface="Nunito"/>
                <a:cs typeface="Nunito"/>
                <a:sym typeface="Nunito"/>
              </a:defRPr>
            </a:lvl6pPr>
            <a:lvl7pPr marR="0" lvl="6" algn="ctr" rtl="0">
              <a:lnSpc>
                <a:spcPct val="100000"/>
              </a:lnSpc>
              <a:spcBef>
                <a:spcPts val="0"/>
              </a:spcBef>
              <a:spcAft>
                <a:spcPts val="0"/>
              </a:spcAft>
              <a:buClr>
                <a:schemeClr val="lt1"/>
              </a:buClr>
              <a:buSzPts val="3800"/>
              <a:buFont typeface="Nunito"/>
              <a:buNone/>
              <a:defRPr sz="3800" b="0" i="0" u="none" strike="noStrike" cap="none">
                <a:solidFill>
                  <a:schemeClr val="lt1"/>
                </a:solidFill>
                <a:latin typeface="Nunito"/>
                <a:ea typeface="Nunito"/>
                <a:cs typeface="Nunito"/>
                <a:sym typeface="Nunito"/>
              </a:defRPr>
            </a:lvl7pPr>
            <a:lvl8pPr marR="0" lvl="7" algn="ctr" rtl="0">
              <a:lnSpc>
                <a:spcPct val="100000"/>
              </a:lnSpc>
              <a:spcBef>
                <a:spcPts val="0"/>
              </a:spcBef>
              <a:spcAft>
                <a:spcPts val="0"/>
              </a:spcAft>
              <a:buClr>
                <a:schemeClr val="lt1"/>
              </a:buClr>
              <a:buSzPts val="3800"/>
              <a:buFont typeface="Nunito"/>
              <a:buNone/>
              <a:defRPr sz="3800" b="0" i="0" u="none" strike="noStrike" cap="none">
                <a:solidFill>
                  <a:schemeClr val="lt1"/>
                </a:solidFill>
                <a:latin typeface="Nunito"/>
                <a:ea typeface="Nunito"/>
                <a:cs typeface="Nunito"/>
                <a:sym typeface="Nunito"/>
              </a:defRPr>
            </a:lvl8pPr>
            <a:lvl9pPr marR="0" lvl="8" algn="ctr" rtl="0">
              <a:lnSpc>
                <a:spcPct val="100000"/>
              </a:lnSpc>
              <a:spcBef>
                <a:spcPts val="0"/>
              </a:spcBef>
              <a:spcAft>
                <a:spcPts val="0"/>
              </a:spcAft>
              <a:buClr>
                <a:schemeClr val="lt1"/>
              </a:buClr>
              <a:buSzPts val="3800"/>
              <a:buFont typeface="Nunito"/>
              <a:buNone/>
              <a:defRPr sz="3800" b="0" i="0" u="none" strike="noStrike" cap="none">
                <a:solidFill>
                  <a:schemeClr val="lt1"/>
                </a:solidFill>
                <a:latin typeface="Nunito"/>
                <a:ea typeface="Nunito"/>
                <a:cs typeface="Nunito"/>
                <a:sym typeface="Nunito"/>
              </a:defRPr>
            </a:lvl9pPr>
          </a:lstStyle>
          <a:p>
            <a:r>
              <a:rPr lang="fr-FR" sz="1600" dirty="0" smtClean="0"/>
              <a:t>C. ENJEUX</a:t>
            </a:r>
            <a:endParaRPr lang="fr-FR" sz="1600" dirty="0"/>
          </a:p>
        </p:txBody>
      </p:sp>
      <p:sp>
        <p:nvSpPr>
          <p:cNvPr id="8" name="Titre 1"/>
          <p:cNvSpPr txBox="1">
            <a:spLocks/>
          </p:cNvSpPr>
          <p:nvPr/>
        </p:nvSpPr>
        <p:spPr>
          <a:xfrm>
            <a:off x="5306178" y="3054929"/>
            <a:ext cx="2182205" cy="869478"/>
          </a:xfrm>
          <a:prstGeom prst="rect">
            <a:avLst/>
          </a:prstGeom>
          <a:noFill/>
          <a:ln>
            <a:noFill/>
          </a:ln>
        </p:spPr>
        <p:txBody>
          <a:bodyPr spcFirstLastPara="1" wrap="square" lIns="91425" tIns="91425" rIns="91425" bIns="91425" anchor="ctr" anchorCtr="0"/>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3800"/>
              <a:buFont typeface="Nunito"/>
              <a:buNone/>
              <a:defRPr sz="3800" b="0" i="0" u="none" strike="noStrike" cap="none">
                <a:solidFill>
                  <a:schemeClr val="lt1"/>
                </a:solidFill>
                <a:latin typeface="Nunito"/>
                <a:ea typeface="Nunito"/>
                <a:cs typeface="Nunito"/>
                <a:sym typeface="Nunito"/>
              </a:defRPr>
            </a:lvl1pPr>
            <a:lvl2pPr marR="0" lvl="1" algn="ctr" rtl="0">
              <a:lnSpc>
                <a:spcPct val="100000"/>
              </a:lnSpc>
              <a:spcBef>
                <a:spcPts val="0"/>
              </a:spcBef>
              <a:spcAft>
                <a:spcPts val="0"/>
              </a:spcAft>
              <a:buClr>
                <a:schemeClr val="lt1"/>
              </a:buClr>
              <a:buSzPts val="3800"/>
              <a:buFont typeface="Nunito"/>
              <a:buNone/>
              <a:defRPr sz="3800" b="0" i="0" u="none" strike="noStrike" cap="none">
                <a:solidFill>
                  <a:schemeClr val="lt1"/>
                </a:solidFill>
                <a:latin typeface="Nunito"/>
                <a:ea typeface="Nunito"/>
                <a:cs typeface="Nunito"/>
                <a:sym typeface="Nunito"/>
              </a:defRPr>
            </a:lvl2pPr>
            <a:lvl3pPr marR="0" lvl="2" algn="ctr" rtl="0">
              <a:lnSpc>
                <a:spcPct val="100000"/>
              </a:lnSpc>
              <a:spcBef>
                <a:spcPts val="0"/>
              </a:spcBef>
              <a:spcAft>
                <a:spcPts val="0"/>
              </a:spcAft>
              <a:buClr>
                <a:schemeClr val="lt1"/>
              </a:buClr>
              <a:buSzPts val="3800"/>
              <a:buFont typeface="Nunito"/>
              <a:buNone/>
              <a:defRPr sz="3800" b="0" i="0" u="none" strike="noStrike" cap="none">
                <a:solidFill>
                  <a:schemeClr val="lt1"/>
                </a:solidFill>
                <a:latin typeface="Nunito"/>
                <a:ea typeface="Nunito"/>
                <a:cs typeface="Nunito"/>
                <a:sym typeface="Nunito"/>
              </a:defRPr>
            </a:lvl3pPr>
            <a:lvl4pPr marR="0" lvl="3" algn="ctr" rtl="0">
              <a:lnSpc>
                <a:spcPct val="100000"/>
              </a:lnSpc>
              <a:spcBef>
                <a:spcPts val="0"/>
              </a:spcBef>
              <a:spcAft>
                <a:spcPts val="0"/>
              </a:spcAft>
              <a:buClr>
                <a:schemeClr val="lt1"/>
              </a:buClr>
              <a:buSzPts val="3800"/>
              <a:buFont typeface="Nunito"/>
              <a:buNone/>
              <a:defRPr sz="3800" b="0" i="0" u="none" strike="noStrike" cap="none">
                <a:solidFill>
                  <a:schemeClr val="lt1"/>
                </a:solidFill>
                <a:latin typeface="Nunito"/>
                <a:ea typeface="Nunito"/>
                <a:cs typeface="Nunito"/>
                <a:sym typeface="Nunito"/>
              </a:defRPr>
            </a:lvl4pPr>
            <a:lvl5pPr marR="0" lvl="4" algn="ctr" rtl="0">
              <a:lnSpc>
                <a:spcPct val="100000"/>
              </a:lnSpc>
              <a:spcBef>
                <a:spcPts val="0"/>
              </a:spcBef>
              <a:spcAft>
                <a:spcPts val="0"/>
              </a:spcAft>
              <a:buClr>
                <a:schemeClr val="lt1"/>
              </a:buClr>
              <a:buSzPts val="3800"/>
              <a:buFont typeface="Nunito"/>
              <a:buNone/>
              <a:defRPr sz="3800" b="0" i="0" u="none" strike="noStrike" cap="none">
                <a:solidFill>
                  <a:schemeClr val="lt1"/>
                </a:solidFill>
                <a:latin typeface="Nunito"/>
                <a:ea typeface="Nunito"/>
                <a:cs typeface="Nunito"/>
                <a:sym typeface="Nunito"/>
              </a:defRPr>
            </a:lvl5pPr>
            <a:lvl6pPr marR="0" lvl="5" algn="ctr" rtl="0">
              <a:lnSpc>
                <a:spcPct val="100000"/>
              </a:lnSpc>
              <a:spcBef>
                <a:spcPts val="0"/>
              </a:spcBef>
              <a:spcAft>
                <a:spcPts val="0"/>
              </a:spcAft>
              <a:buClr>
                <a:schemeClr val="lt1"/>
              </a:buClr>
              <a:buSzPts val="3800"/>
              <a:buFont typeface="Nunito"/>
              <a:buNone/>
              <a:defRPr sz="3800" b="0" i="0" u="none" strike="noStrike" cap="none">
                <a:solidFill>
                  <a:schemeClr val="lt1"/>
                </a:solidFill>
                <a:latin typeface="Nunito"/>
                <a:ea typeface="Nunito"/>
                <a:cs typeface="Nunito"/>
                <a:sym typeface="Nunito"/>
              </a:defRPr>
            </a:lvl6pPr>
            <a:lvl7pPr marR="0" lvl="6" algn="ctr" rtl="0">
              <a:lnSpc>
                <a:spcPct val="100000"/>
              </a:lnSpc>
              <a:spcBef>
                <a:spcPts val="0"/>
              </a:spcBef>
              <a:spcAft>
                <a:spcPts val="0"/>
              </a:spcAft>
              <a:buClr>
                <a:schemeClr val="lt1"/>
              </a:buClr>
              <a:buSzPts val="3800"/>
              <a:buFont typeface="Nunito"/>
              <a:buNone/>
              <a:defRPr sz="3800" b="0" i="0" u="none" strike="noStrike" cap="none">
                <a:solidFill>
                  <a:schemeClr val="lt1"/>
                </a:solidFill>
                <a:latin typeface="Nunito"/>
                <a:ea typeface="Nunito"/>
                <a:cs typeface="Nunito"/>
                <a:sym typeface="Nunito"/>
              </a:defRPr>
            </a:lvl7pPr>
            <a:lvl8pPr marR="0" lvl="7" algn="ctr" rtl="0">
              <a:lnSpc>
                <a:spcPct val="100000"/>
              </a:lnSpc>
              <a:spcBef>
                <a:spcPts val="0"/>
              </a:spcBef>
              <a:spcAft>
                <a:spcPts val="0"/>
              </a:spcAft>
              <a:buClr>
                <a:schemeClr val="lt1"/>
              </a:buClr>
              <a:buSzPts val="3800"/>
              <a:buFont typeface="Nunito"/>
              <a:buNone/>
              <a:defRPr sz="3800" b="0" i="0" u="none" strike="noStrike" cap="none">
                <a:solidFill>
                  <a:schemeClr val="lt1"/>
                </a:solidFill>
                <a:latin typeface="Nunito"/>
                <a:ea typeface="Nunito"/>
                <a:cs typeface="Nunito"/>
                <a:sym typeface="Nunito"/>
              </a:defRPr>
            </a:lvl8pPr>
            <a:lvl9pPr marR="0" lvl="8" algn="ctr" rtl="0">
              <a:lnSpc>
                <a:spcPct val="100000"/>
              </a:lnSpc>
              <a:spcBef>
                <a:spcPts val="0"/>
              </a:spcBef>
              <a:spcAft>
                <a:spcPts val="0"/>
              </a:spcAft>
              <a:buClr>
                <a:schemeClr val="lt1"/>
              </a:buClr>
              <a:buSzPts val="3800"/>
              <a:buFont typeface="Nunito"/>
              <a:buNone/>
              <a:defRPr sz="3800" b="0" i="0" u="none" strike="noStrike" cap="none">
                <a:solidFill>
                  <a:schemeClr val="lt1"/>
                </a:solidFill>
                <a:latin typeface="Nunito"/>
                <a:ea typeface="Nunito"/>
                <a:cs typeface="Nunito"/>
                <a:sym typeface="Nunito"/>
              </a:defRPr>
            </a:lvl9pPr>
          </a:lstStyle>
          <a:p>
            <a:r>
              <a:rPr lang="fr-FR" sz="1600" dirty="0" smtClean="0"/>
              <a:t>D. ENJEUX</a:t>
            </a:r>
            <a:endParaRPr lang="fr-FR" sz="1600"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21"/>
          <p:cNvSpPr txBox="1">
            <a:spLocks noGrp="1"/>
          </p:cNvSpPr>
          <p:nvPr>
            <p:ph type="title"/>
          </p:nvPr>
        </p:nvSpPr>
        <p:spPr>
          <a:xfrm>
            <a:off x="311700" y="286850"/>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fr" sz="3000"/>
              <a:t>La différence entre coopération et collaboration</a:t>
            </a:r>
            <a:endParaRPr sz="3000"/>
          </a:p>
        </p:txBody>
      </p:sp>
      <p:sp>
        <p:nvSpPr>
          <p:cNvPr id="176" name="Google Shape;176;p21"/>
          <p:cNvSpPr txBox="1">
            <a:spLocks noGrp="1"/>
          </p:cNvSpPr>
          <p:nvPr>
            <p:ph type="body" idx="1"/>
          </p:nvPr>
        </p:nvSpPr>
        <p:spPr>
          <a:xfrm>
            <a:off x="311700" y="997950"/>
            <a:ext cx="8520600" cy="38007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fr" sz="2400"/>
              <a:t>« </a:t>
            </a:r>
            <a:r>
              <a:rPr lang="fr" sz="2400">
                <a:solidFill>
                  <a:srgbClr val="980000"/>
                </a:solidFill>
              </a:rPr>
              <a:t>La coopération</a:t>
            </a:r>
            <a:r>
              <a:rPr lang="fr" sz="2400"/>
              <a:t> se définit d’abord comme l’ensemble des situations où des personnes produisent ou apprennent à plusieurs. Elles agissent ensemble. </a:t>
            </a:r>
            <a:r>
              <a:rPr lang="fr" sz="2400" b="1"/>
              <a:t>Plus précisément, la coopération peut être entendue comme ce qui découle des pratiques d’aide, d’entraide, de tutorat et de travail de groupe </a:t>
            </a:r>
            <a:r>
              <a:rPr lang="fr" sz="2400"/>
              <a:t>[…]                              </a:t>
            </a:r>
            <a:r>
              <a:rPr lang="fr" sz="2400">
                <a:solidFill>
                  <a:srgbClr val="980000"/>
                </a:solidFill>
              </a:rPr>
              <a:t>La collaboration</a:t>
            </a:r>
            <a:r>
              <a:rPr lang="fr" sz="2400"/>
              <a:t> désigne un sous-ensemble de la coopération : elle pointe des activités de travail (labeur) et elle place les coopérateurs dans une relation symétrique au projet qui les unit. »            (Connac, 2013)</a:t>
            </a:r>
            <a:endParaRPr sz="24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22"/>
          <p:cNvSpPr txBox="1">
            <a:spLocks noGrp="1"/>
          </p:cNvSpPr>
          <p:nvPr>
            <p:ph type="title"/>
          </p:nvPr>
        </p:nvSpPr>
        <p:spPr>
          <a:xfrm>
            <a:off x="819150" y="551600"/>
            <a:ext cx="7505700" cy="1018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fr" sz="3000"/>
              <a:t>Un sujet de recherche : l’apprentissage coopératif</a:t>
            </a:r>
            <a:endParaRPr sz="2400"/>
          </a:p>
        </p:txBody>
      </p:sp>
      <p:sp>
        <p:nvSpPr>
          <p:cNvPr id="182" name="Google Shape;182;p22"/>
          <p:cNvSpPr txBox="1">
            <a:spLocks noGrp="1"/>
          </p:cNvSpPr>
          <p:nvPr>
            <p:ph type="body" idx="1"/>
          </p:nvPr>
        </p:nvSpPr>
        <p:spPr>
          <a:xfrm>
            <a:off x="311700" y="1856475"/>
            <a:ext cx="8520600" cy="3038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sz="1800"/>
              <a:t> L’apprentissage coopératif est un « travail en petit groupe, [réalisé] dans un but commun, qui permet d’optimiser les apprentissages de chacun. […] l’activité collective orientée dans une même direction, vers un objectif partagé par tous, peut profiter à chaque membre du groupe » (Slavin, 2010). </a:t>
            </a:r>
            <a:endParaRPr sz="1800"/>
          </a:p>
          <a:p>
            <a:pPr marL="0" lvl="0" indent="0" algn="l" rtl="0">
              <a:spcBef>
                <a:spcPts val="1600"/>
              </a:spcBef>
              <a:spcAft>
                <a:spcPts val="1600"/>
              </a:spcAft>
              <a:buNone/>
            </a:pPr>
            <a:r>
              <a:rPr lang="fr" sz="1800"/>
              <a:t>On cherche à </a:t>
            </a:r>
            <a:r>
              <a:rPr lang="fr" sz="1800" b="1"/>
              <a:t>mieux gérer l'hétérogénéité de niveau au sein de la classe.</a:t>
            </a:r>
            <a:endParaRPr sz="1800" b="1"/>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23"/>
          <p:cNvSpPr txBox="1">
            <a:spLocks noGrp="1"/>
          </p:cNvSpPr>
          <p:nvPr>
            <p:ph type="title"/>
          </p:nvPr>
        </p:nvSpPr>
        <p:spPr>
          <a:xfrm>
            <a:off x="819150" y="492300"/>
            <a:ext cx="7505700" cy="780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a:t>Deux courants de la coopération.</a:t>
            </a:r>
            <a:endParaRPr/>
          </a:p>
        </p:txBody>
      </p:sp>
      <p:sp>
        <p:nvSpPr>
          <p:cNvPr id="188" name="Google Shape;188;p23"/>
          <p:cNvSpPr txBox="1">
            <a:spLocks noGrp="1"/>
          </p:cNvSpPr>
          <p:nvPr>
            <p:ph type="body" idx="1"/>
          </p:nvPr>
        </p:nvSpPr>
        <p:spPr>
          <a:xfrm>
            <a:off x="543700" y="1174375"/>
            <a:ext cx="8046600" cy="3489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sz="1800" b="1"/>
              <a:t>Conception nord américaine</a:t>
            </a:r>
            <a:r>
              <a:rPr lang="fr" sz="1800"/>
              <a:t> (cooperative learning) : Elle insiste sur la notion de valeur. Le travail coopératif permet de développer des “habiletés coopératives” et permet d’apprendre à concevoir l’autre dans ses différences comme quelqu’un d’important. C’est un moyen d’éducation du citoyen. Il n’y a pas de recherches sur l’efficacité de la coopération en terme de connaissances scolaires. (c’est le travail en groupe). On y développe des formes motivationnelles chez les élèves.</a:t>
            </a:r>
            <a:endParaRPr sz="1800"/>
          </a:p>
          <a:p>
            <a:pPr marL="0" lvl="0" indent="0" algn="l" rtl="0">
              <a:spcBef>
                <a:spcPts val="1600"/>
              </a:spcBef>
              <a:spcAft>
                <a:spcPts val="1600"/>
              </a:spcAft>
              <a:buNone/>
            </a:pPr>
            <a:r>
              <a:rPr lang="fr" sz="1800" b="1"/>
              <a:t>Conception européenne</a:t>
            </a:r>
            <a:r>
              <a:rPr lang="fr" sz="1800"/>
              <a:t> : (France et Royaume-Unis). C’est la conception d’éducation nouvelle associée à un projet politique d’émancipation du peuple. La coopération n’est pas une fin mais un moyen. Il s’agit de rentrer dans un savoir beaucoup plus ÉMANCIPATEUR.</a:t>
            </a:r>
            <a:endParaRPr sz="18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24"/>
          <p:cNvSpPr txBox="1">
            <a:spLocks noGrp="1"/>
          </p:cNvSpPr>
          <p:nvPr>
            <p:ph type="title"/>
          </p:nvPr>
        </p:nvSpPr>
        <p:spPr>
          <a:xfrm>
            <a:off x="819150" y="512075"/>
            <a:ext cx="7505700" cy="1028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a:t>Les leviers pédagogiques pour les enseignants</a:t>
            </a:r>
            <a:endParaRPr/>
          </a:p>
        </p:txBody>
      </p:sp>
      <p:sp>
        <p:nvSpPr>
          <p:cNvPr id="194" name="Google Shape;194;p24"/>
          <p:cNvSpPr txBox="1">
            <a:spLocks noGrp="1"/>
          </p:cNvSpPr>
          <p:nvPr>
            <p:ph type="body" idx="1"/>
          </p:nvPr>
        </p:nvSpPr>
        <p:spPr>
          <a:xfrm>
            <a:off x="819150" y="1589575"/>
            <a:ext cx="7505700" cy="2849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b="1"/>
              <a:t>L’ubiquité : </a:t>
            </a:r>
            <a:r>
              <a:rPr lang="fr"/>
              <a:t>l’enseignant n’est plus la seule personne ressource pour répondre aux besoins des élèves. Les talents et les réussites des élèves sont médiatisés de telle façon qu’on entretient la structure coopérative de la classe. La classe devient un réseau d’échanges de savoirs.</a:t>
            </a:r>
            <a:endParaRPr/>
          </a:p>
          <a:p>
            <a:pPr marL="0" lvl="0" indent="0" algn="l" rtl="0">
              <a:spcBef>
                <a:spcPts val="1600"/>
              </a:spcBef>
              <a:spcAft>
                <a:spcPts val="0"/>
              </a:spcAft>
              <a:buNone/>
            </a:pPr>
            <a:r>
              <a:rPr lang="fr" b="1"/>
              <a:t>La dévolution </a:t>
            </a:r>
            <a:r>
              <a:rPr lang="fr"/>
              <a:t>(1998 Guy Brousseau) : Phénomène par lequel le problème initial apporté par une source extérieure (élève ou enseignant) devient le problème de l’élève qui doit le réaliser. Ce phénomène est bien plus fort dans un cadre coopératif car le travail sur la consigne et l’appropriation du problème peuvent se faire par l’intermédiaire de pairs.</a:t>
            </a:r>
            <a:endParaRPr/>
          </a:p>
          <a:p>
            <a:pPr marL="0" lvl="0" indent="0" algn="l" rtl="0">
              <a:spcBef>
                <a:spcPts val="1600"/>
              </a:spcBef>
              <a:spcAft>
                <a:spcPts val="1600"/>
              </a:spcAft>
              <a:buNone/>
            </a:pPr>
            <a:r>
              <a:rPr lang="fr" b="1"/>
              <a:t>L’augmentation du temps d’exposition aux apprentissages. </a:t>
            </a:r>
            <a:r>
              <a:rPr lang="fr"/>
              <a:t>Comme l’enseignant n’est plus la seule personne ressource et qu’il n’y a pas obligation de comprendre du premier coup la consigne de l’activité il va se développer une lutte bien plus importante contre l'ennui ou l’inactivité scolaire.</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25"/>
          <p:cNvSpPr txBox="1">
            <a:spLocks noGrp="1"/>
          </p:cNvSpPr>
          <p:nvPr>
            <p:ph type="title"/>
          </p:nvPr>
        </p:nvSpPr>
        <p:spPr>
          <a:xfrm>
            <a:off x="819150" y="845600"/>
            <a:ext cx="7505700" cy="635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a:t>Attention</a:t>
            </a:r>
            <a:endParaRPr/>
          </a:p>
        </p:txBody>
      </p:sp>
      <p:sp>
        <p:nvSpPr>
          <p:cNvPr id="200" name="Google Shape;200;p25"/>
          <p:cNvSpPr txBox="1">
            <a:spLocks noGrp="1"/>
          </p:cNvSpPr>
          <p:nvPr>
            <p:ph type="body" idx="1"/>
          </p:nvPr>
        </p:nvSpPr>
        <p:spPr>
          <a:xfrm>
            <a:off x="819150" y="1604850"/>
            <a:ext cx="7505700" cy="2833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a:t>Il vaut mieux une classe ou il n’y a pas de coopération qu’une classe où il y a de la coopération non préparée.</a:t>
            </a:r>
            <a:endParaRPr/>
          </a:p>
          <a:p>
            <a:pPr marL="0" lvl="0" indent="0" algn="l" rtl="0">
              <a:spcBef>
                <a:spcPts val="1600"/>
              </a:spcBef>
              <a:spcAft>
                <a:spcPts val="0"/>
              </a:spcAft>
              <a:buNone/>
            </a:pPr>
            <a:r>
              <a:rPr lang="fr"/>
              <a:t>Lorsque la coopération n’est pas ficelée de façon extrêmement rigoureuse, ces moment de coopération suscitent un contexte et un environnement extrêmement anxiogènes.</a:t>
            </a:r>
            <a:endParaRPr/>
          </a:p>
          <a:p>
            <a:pPr marL="0" lvl="0" indent="0" algn="l" rtl="0">
              <a:spcBef>
                <a:spcPts val="1600"/>
              </a:spcBef>
              <a:spcAft>
                <a:spcPts val="0"/>
              </a:spcAft>
              <a:buNone/>
            </a:pPr>
            <a:r>
              <a:rPr lang="fr"/>
              <a:t>Il faut former à la </a:t>
            </a:r>
            <a:r>
              <a:rPr lang="fr" b="1"/>
              <a:t>coopération</a:t>
            </a:r>
            <a:r>
              <a:rPr lang="fr"/>
              <a:t>; Au collège en général sur les temps de vie de classe par un groupe de professeurs.</a:t>
            </a:r>
            <a:endParaRPr/>
          </a:p>
          <a:p>
            <a:pPr marL="0" lvl="0" indent="0" algn="l" rtl="0">
              <a:spcBef>
                <a:spcPts val="1600"/>
              </a:spcBef>
              <a:spcAft>
                <a:spcPts val="0"/>
              </a:spcAft>
              <a:buNone/>
            </a:pPr>
            <a:r>
              <a:rPr lang="fr"/>
              <a:t>Il faut autoriser chaque élève à accéder au statut de tuteur. C’est le statut qui permet de progresser plus efficacement il faut donc offrir cet accès à tous les élèves. (Evaluation positive des compétences pour accéder au statut de tueur)</a:t>
            </a:r>
            <a:endParaRPr/>
          </a:p>
          <a:p>
            <a:pPr marL="0" lvl="0" indent="0" algn="l" rtl="0">
              <a:spcBef>
                <a:spcPts val="1600"/>
              </a:spcBef>
              <a:spcAft>
                <a:spcPts val="1600"/>
              </a:spcAft>
              <a:buNone/>
            </a:pPr>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26"/>
          <p:cNvSpPr txBox="1">
            <a:spLocks noGrp="1"/>
          </p:cNvSpPr>
          <p:nvPr>
            <p:ph type="title"/>
          </p:nvPr>
        </p:nvSpPr>
        <p:spPr>
          <a:xfrm>
            <a:off x="819150" y="845600"/>
            <a:ext cx="7505700" cy="635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a:t>La formation des élèves. Les précautions</a:t>
            </a:r>
            <a:endParaRPr/>
          </a:p>
        </p:txBody>
      </p:sp>
      <p:sp>
        <p:nvSpPr>
          <p:cNvPr id="206" name="Google Shape;206;p26"/>
          <p:cNvSpPr txBox="1">
            <a:spLocks noGrp="1"/>
          </p:cNvSpPr>
          <p:nvPr>
            <p:ph type="body" idx="1"/>
          </p:nvPr>
        </p:nvSpPr>
        <p:spPr>
          <a:xfrm>
            <a:off x="819150" y="1671400"/>
            <a:ext cx="7505700" cy="28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a:t>Liberté bien plus importante mais endiguée par des règles de travail bien plus rigoureuses.</a:t>
            </a:r>
            <a:endParaRPr/>
          </a:p>
          <a:p>
            <a:pPr marL="457200" lvl="0" indent="-311150" algn="l" rtl="0">
              <a:spcBef>
                <a:spcPts val="1600"/>
              </a:spcBef>
              <a:spcAft>
                <a:spcPts val="0"/>
              </a:spcAft>
              <a:buSzPts val="1300"/>
              <a:buChar char="●"/>
            </a:pPr>
            <a:r>
              <a:rPr lang="fr"/>
              <a:t>L’entretien du calme (celui des salles de bibliothèques)                                                                                   Ce n’est pas le silence !! Le volume sonore ne doit pas déranger la concentration individuelle. Cela vaut pour l’enseignant, durant les moment de travail de groupe </a:t>
            </a:r>
            <a:r>
              <a:rPr lang="fr" b="1"/>
              <a:t>il ne faut pas s’adresser aux élèves à travers la classe à voix haute.</a:t>
            </a:r>
            <a:endParaRPr b="1"/>
          </a:p>
          <a:p>
            <a:pPr marL="457200" lvl="0" indent="-311150" algn="l" rtl="0">
              <a:spcBef>
                <a:spcPts val="0"/>
              </a:spcBef>
              <a:spcAft>
                <a:spcPts val="0"/>
              </a:spcAft>
              <a:buSzPts val="1300"/>
              <a:buChar char="●"/>
            </a:pPr>
            <a:r>
              <a:rPr lang="fr"/>
              <a:t>Entretenir des liens d’amitié entre les élèves dans la classe.                                                                             On souhaite que ce qui se passe en terme de rapport au savoir individuellement puisse être au service d’une forme d’authenticité et de sincérité dans sa relation à l’autre. (Mise en place de l’introduction d’instruments de prévention des conflits autonome et non violente)</a:t>
            </a:r>
            <a:endParaRPr/>
          </a:p>
          <a:p>
            <a:pPr marL="457200" lvl="0" indent="-311150" algn="l" rtl="0">
              <a:spcBef>
                <a:spcPts val="0"/>
              </a:spcBef>
              <a:spcAft>
                <a:spcPts val="0"/>
              </a:spcAft>
              <a:buSzPts val="1300"/>
              <a:buChar char="●"/>
            </a:pPr>
            <a:r>
              <a:rPr lang="fr"/>
              <a:t>L’interdit de moqueries. De cette façon on autorise les élèves à essayer et à prendre le risque de se tromper.</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24"/>
          <p:cNvSpPr txBox="1">
            <a:spLocks noGrp="1"/>
          </p:cNvSpPr>
          <p:nvPr>
            <p:ph type="title"/>
          </p:nvPr>
        </p:nvSpPr>
        <p:spPr>
          <a:xfrm>
            <a:off x="819150" y="512075"/>
            <a:ext cx="7505700" cy="1028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a:t>Les leviers pédagogiques pour les enseignants</a:t>
            </a:r>
            <a:endParaRPr/>
          </a:p>
        </p:txBody>
      </p:sp>
      <p:sp>
        <p:nvSpPr>
          <p:cNvPr id="194" name="Google Shape;194;p24"/>
          <p:cNvSpPr txBox="1">
            <a:spLocks noGrp="1"/>
          </p:cNvSpPr>
          <p:nvPr>
            <p:ph type="body" idx="1"/>
          </p:nvPr>
        </p:nvSpPr>
        <p:spPr>
          <a:xfrm>
            <a:off x="819150" y="1589575"/>
            <a:ext cx="7505700" cy="2849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sz="2200" b="1"/>
              <a:t>L’ubiquité : </a:t>
            </a:r>
            <a:r>
              <a:rPr lang="fr" sz="2200"/>
              <a:t>l’enseignant n’est plus la seule personne ressource pour répondre aux besoins des élèves. Les talents et les réussites des élèves sont médiatisés de telle façon qu’on entretient la structure coopérative de la classe. La classe devient un réseau d’échanges de savoirs.</a:t>
            </a:r>
            <a:endParaRPr sz="2200"/>
          </a:p>
          <a:p>
            <a:pPr marL="0" lvl="0" indent="0" algn="l" rtl="0">
              <a:spcBef>
                <a:spcPts val="1600"/>
              </a:spcBef>
              <a:spcAft>
                <a:spcPts val="1600"/>
              </a:spcAft>
              <a:buNone/>
            </a:pPr>
            <a:endParaRPr/>
          </a:p>
        </p:txBody>
      </p:sp>
    </p:spTree>
    <p:extLst>
      <p:ext uri="{BB962C8B-B14F-4D97-AF65-F5344CB8AC3E}">
        <p14:creationId xmlns:p14="http://schemas.microsoft.com/office/powerpoint/2010/main" val="1707704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25"/>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a:t>Les leviers pédagogiques pour les enseignants</a:t>
            </a:r>
            <a:endParaRPr/>
          </a:p>
        </p:txBody>
      </p:sp>
      <p:sp>
        <p:nvSpPr>
          <p:cNvPr id="200" name="Google Shape;200;p25"/>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sz="2200" b="1"/>
              <a:t>La dévolution </a:t>
            </a:r>
            <a:r>
              <a:rPr lang="fr" sz="2200"/>
              <a:t>(1998 Guy Brousseau) : Phénomène par lequel le problème initial apporté par une source extérieure (élève ou enseignant) devient le problème de l’élève qui doit le réaliser. Ce phénomène est bien plus fort dans un cadre coopératif car le travail sur la consigne et l’appropriation du problème peuvent se faire par l’intermédiaire de pairs.</a:t>
            </a:r>
            <a:endParaRPr sz="2200"/>
          </a:p>
          <a:p>
            <a:pPr marL="0" lvl="0" indent="0" algn="l" rtl="0">
              <a:spcBef>
                <a:spcPts val="1600"/>
              </a:spcBef>
              <a:spcAft>
                <a:spcPts val="1600"/>
              </a:spcAft>
              <a:buNone/>
            </a:pPr>
            <a:endParaRPr/>
          </a:p>
        </p:txBody>
      </p:sp>
    </p:spTree>
    <p:extLst>
      <p:ext uri="{BB962C8B-B14F-4D97-AF65-F5344CB8AC3E}">
        <p14:creationId xmlns:p14="http://schemas.microsoft.com/office/powerpoint/2010/main" val="37225445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26"/>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a:t>Les leviers pédagogiques pour les enseignants</a:t>
            </a:r>
            <a:endParaRPr/>
          </a:p>
        </p:txBody>
      </p:sp>
      <p:sp>
        <p:nvSpPr>
          <p:cNvPr id="206" name="Google Shape;206;p26"/>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fr" sz="2200" b="1"/>
              <a:t>L’augmentation du temps d’exposition aux apprentissages. </a:t>
            </a:r>
            <a:r>
              <a:rPr lang="fr" sz="2200"/>
              <a:t>Comme l’enseignant n’est plus la seule personne ressource et qu’il n’y a pas obligation de comprendre du premier coup la consigne de l’activité il va se développer une lutte bien plus importante contre l'ennui ou l’inactivité scolaire.</a:t>
            </a:r>
            <a:endParaRPr sz="2200"/>
          </a:p>
        </p:txBody>
      </p:sp>
    </p:spTree>
    <p:extLst>
      <p:ext uri="{BB962C8B-B14F-4D97-AF65-F5344CB8AC3E}">
        <p14:creationId xmlns:p14="http://schemas.microsoft.com/office/powerpoint/2010/main" val="37233800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27"/>
          <p:cNvSpPr txBox="1">
            <a:spLocks noGrp="1"/>
          </p:cNvSpPr>
          <p:nvPr>
            <p:ph type="title"/>
          </p:nvPr>
        </p:nvSpPr>
        <p:spPr>
          <a:xfrm>
            <a:off x="819150" y="845600"/>
            <a:ext cx="7505700" cy="635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a:t>Quelques remarques</a:t>
            </a:r>
            <a:endParaRPr/>
          </a:p>
        </p:txBody>
      </p:sp>
      <p:sp>
        <p:nvSpPr>
          <p:cNvPr id="212" name="Google Shape;212;p27"/>
          <p:cNvSpPr txBox="1">
            <a:spLocks noGrp="1"/>
          </p:cNvSpPr>
          <p:nvPr>
            <p:ph type="body" idx="1"/>
          </p:nvPr>
        </p:nvSpPr>
        <p:spPr>
          <a:xfrm>
            <a:off x="819150" y="1604850"/>
            <a:ext cx="7505700" cy="2833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sz="2200"/>
              <a:t>Il vaut mieux une classe ou il n’y a pas de coopération qu’une classe où il y a de la coopération non préparée.</a:t>
            </a:r>
            <a:endParaRPr sz="2200"/>
          </a:p>
          <a:p>
            <a:pPr marL="0" lvl="0" indent="0" algn="l" rtl="0">
              <a:spcBef>
                <a:spcPts val="1600"/>
              </a:spcBef>
              <a:spcAft>
                <a:spcPts val="0"/>
              </a:spcAft>
              <a:buNone/>
            </a:pPr>
            <a:r>
              <a:rPr lang="fr" sz="2200"/>
              <a:t>Lorsque la coopération n’est pas ficelée de façon extrêmement rigoureuse, ces moment de coopération suscitent un contexte et un environnement extrêmement anxiogènes.</a:t>
            </a:r>
            <a:endParaRPr sz="2200"/>
          </a:p>
          <a:p>
            <a:pPr marL="0" lvl="0" indent="0" algn="l" rtl="0">
              <a:spcBef>
                <a:spcPts val="1600"/>
              </a:spcBef>
              <a:spcAft>
                <a:spcPts val="0"/>
              </a:spcAft>
              <a:buNone/>
            </a:pPr>
            <a:r>
              <a:rPr lang="fr" sz="2200"/>
              <a:t>Il faut former à la </a:t>
            </a:r>
            <a:r>
              <a:rPr lang="fr" sz="2200" b="1"/>
              <a:t>coopération</a:t>
            </a:r>
            <a:r>
              <a:rPr lang="fr" sz="2200"/>
              <a:t>; </a:t>
            </a:r>
            <a:endParaRPr/>
          </a:p>
          <a:p>
            <a:pPr marL="0" lvl="0" indent="0" algn="l" rtl="0">
              <a:spcBef>
                <a:spcPts val="1600"/>
              </a:spcBef>
              <a:spcAft>
                <a:spcPts val="1600"/>
              </a:spcAft>
              <a:buNone/>
            </a:pPr>
            <a:endParaRPr/>
          </a:p>
        </p:txBody>
      </p:sp>
    </p:spTree>
    <p:extLst>
      <p:ext uri="{BB962C8B-B14F-4D97-AF65-F5344CB8AC3E}">
        <p14:creationId xmlns:p14="http://schemas.microsoft.com/office/powerpoint/2010/main" val="1067104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440267" y="1257300"/>
            <a:ext cx="8229600" cy="3397250"/>
          </a:xfrm>
        </p:spPr>
        <p:txBody>
          <a:bodyPr/>
          <a:lstStyle/>
          <a:p>
            <a:pPr marL="99060" indent="0">
              <a:buNone/>
            </a:pPr>
            <a:r>
              <a:rPr lang="fr-FR" sz="2000" dirty="0" smtClean="0">
                <a:solidFill>
                  <a:schemeClr val="bg1"/>
                </a:solidFill>
                <a:latin typeface="Calibri"/>
                <a:ea typeface="ＭＳ Ｐゴシック" charset="0"/>
                <a:cs typeface="Calibri"/>
              </a:rPr>
              <a:t>XIX </a:t>
            </a:r>
            <a:r>
              <a:rPr lang="fr-FR" sz="2000" dirty="0" err="1">
                <a:solidFill>
                  <a:schemeClr val="bg1"/>
                </a:solidFill>
                <a:latin typeface="Calibri"/>
                <a:ea typeface="ＭＳ Ｐゴシック" charset="0"/>
                <a:cs typeface="Calibri"/>
              </a:rPr>
              <a:t>ème</a:t>
            </a:r>
            <a:r>
              <a:rPr lang="fr-FR" sz="2000" dirty="0">
                <a:solidFill>
                  <a:schemeClr val="bg1"/>
                </a:solidFill>
                <a:latin typeface="Calibri"/>
                <a:ea typeface="ＭＳ Ｐゴシック" charset="0"/>
                <a:cs typeface="Calibri"/>
              </a:rPr>
              <a:t> </a:t>
            </a:r>
            <a:r>
              <a:rPr lang="fr-FR" sz="2000" dirty="0" smtClean="0">
                <a:solidFill>
                  <a:schemeClr val="bg1"/>
                </a:solidFill>
                <a:latin typeface="Calibri"/>
                <a:ea typeface="ＭＳ Ｐゴシック" charset="0"/>
                <a:cs typeface="Calibri"/>
              </a:rPr>
              <a:t>siècle</a:t>
            </a:r>
            <a:r>
              <a:rPr lang="fr-FR" sz="2000" dirty="0" smtClean="0">
                <a:solidFill>
                  <a:schemeClr val="bg2"/>
                </a:solidFill>
                <a:latin typeface="Calibri"/>
                <a:ea typeface="ＭＳ Ｐゴシック" charset="0"/>
                <a:cs typeface="Calibri"/>
              </a:rPr>
              <a:t>,</a:t>
            </a:r>
          </a:p>
          <a:p>
            <a:pPr marL="99060" indent="0">
              <a:buNone/>
            </a:pPr>
            <a:r>
              <a:rPr lang="fr-FR" sz="2000" dirty="0" smtClean="0">
                <a:solidFill>
                  <a:schemeClr val="bg2"/>
                </a:solidFill>
                <a:latin typeface="Calibri"/>
                <a:ea typeface="ＭＳ Ｐゴシック" charset="0"/>
                <a:cs typeface="Calibri"/>
                <a:sym typeface="Wingdings"/>
              </a:rPr>
              <a:t> </a:t>
            </a:r>
            <a:r>
              <a:rPr lang="fr-FR" sz="2000" dirty="0" smtClean="0">
                <a:solidFill>
                  <a:schemeClr val="bg2"/>
                </a:solidFill>
                <a:latin typeface="Calibri"/>
                <a:ea typeface="ＭＳ Ｐゴシック" charset="0"/>
                <a:cs typeface="Calibri"/>
              </a:rPr>
              <a:t>les </a:t>
            </a:r>
            <a:r>
              <a:rPr lang="fr-FR" sz="2000" dirty="0">
                <a:solidFill>
                  <a:schemeClr val="bg2"/>
                </a:solidFill>
                <a:latin typeface="Calibri"/>
                <a:ea typeface="ＭＳ Ｐゴシック" charset="0"/>
                <a:cs typeface="Calibri"/>
              </a:rPr>
              <a:t>lois </a:t>
            </a:r>
            <a:r>
              <a:rPr lang="fr-FR" sz="2000" dirty="0" smtClean="0">
                <a:solidFill>
                  <a:schemeClr val="bg2"/>
                </a:solidFill>
                <a:latin typeface="Calibri"/>
                <a:ea typeface="ＭＳ Ｐゴシック" charset="0"/>
                <a:cs typeface="Calibri"/>
              </a:rPr>
              <a:t>scolaires     </a:t>
            </a:r>
            <a:r>
              <a:rPr lang="fr-FR" sz="2000" i="1" dirty="0" smtClean="0">
                <a:solidFill>
                  <a:schemeClr val="bg2"/>
                </a:solidFill>
                <a:latin typeface="Calibri"/>
                <a:ea typeface="ＭＳ Ｐゴシック" charset="0"/>
                <a:cs typeface="Calibri"/>
              </a:rPr>
              <a:t>Jules Ferry </a:t>
            </a:r>
          </a:p>
          <a:p>
            <a:pPr marL="99060" indent="0">
              <a:buNone/>
            </a:pPr>
            <a:r>
              <a:rPr lang="fr-FR" sz="2000" dirty="0" smtClean="0">
                <a:solidFill>
                  <a:schemeClr val="bg2"/>
                </a:solidFill>
                <a:latin typeface="Calibri"/>
                <a:ea typeface="ＭＳ Ｐゴシック" charset="0"/>
                <a:cs typeface="Calibri"/>
                <a:sym typeface="Wingdings"/>
              </a:rPr>
              <a:t> </a:t>
            </a:r>
            <a:r>
              <a:rPr lang="fr-FR" sz="2000" dirty="0" smtClean="0">
                <a:solidFill>
                  <a:schemeClr val="bg2"/>
                </a:solidFill>
                <a:latin typeface="Calibri"/>
                <a:ea typeface="ＭＳ Ｐゴシック" charset="0"/>
                <a:cs typeface="Calibri"/>
              </a:rPr>
              <a:t>séparation de l’église et l’école      </a:t>
            </a:r>
            <a:r>
              <a:rPr lang="fr-FR" sz="2000" i="1" dirty="0" smtClean="0">
                <a:solidFill>
                  <a:schemeClr val="bg2"/>
                </a:solidFill>
                <a:latin typeface="Calibri"/>
                <a:ea typeface="ＭＳ Ｐゴシック" charset="0"/>
                <a:cs typeface="Calibri"/>
              </a:rPr>
              <a:t>Gambetta       </a:t>
            </a:r>
          </a:p>
          <a:p>
            <a:pPr marL="99060" indent="0">
              <a:buNone/>
            </a:pPr>
            <a:r>
              <a:rPr lang="fr-FR" sz="2000" dirty="0" smtClean="0">
                <a:solidFill>
                  <a:schemeClr val="bg2"/>
                </a:solidFill>
                <a:latin typeface="Calibri"/>
                <a:ea typeface="ＭＳ Ｐゴシック" charset="0"/>
                <a:cs typeface="Calibri"/>
              </a:rPr>
              <a:t>L’école s’interroge sur ses fins </a:t>
            </a:r>
            <a:r>
              <a:rPr lang="fr-FR" sz="2000" dirty="0">
                <a:solidFill>
                  <a:schemeClr val="bg2"/>
                </a:solidFill>
                <a:latin typeface="Calibri"/>
                <a:ea typeface="ＭＳ Ｐゴシック" charset="0"/>
                <a:cs typeface="Calibri"/>
              </a:rPr>
              <a:t>et ses méthodes</a:t>
            </a:r>
            <a:r>
              <a:rPr lang="fr-FR" sz="2000" dirty="0" smtClean="0">
                <a:solidFill>
                  <a:schemeClr val="bg2"/>
                </a:solidFill>
                <a:latin typeface="Calibri"/>
                <a:ea typeface="ＭＳ Ｐゴシック" charset="0"/>
                <a:cs typeface="Calibri"/>
              </a:rPr>
              <a:t>, l’est âge </a:t>
            </a:r>
            <a:r>
              <a:rPr lang="fr-FR" sz="2000" dirty="0">
                <a:solidFill>
                  <a:schemeClr val="bg2"/>
                </a:solidFill>
                <a:latin typeface="Calibri"/>
                <a:ea typeface="ＭＳ Ｐゴシック" charset="0"/>
                <a:cs typeface="Calibri"/>
              </a:rPr>
              <a:t>d’or de la </a:t>
            </a:r>
            <a:r>
              <a:rPr lang="fr-FR" sz="2000" dirty="0" smtClean="0">
                <a:solidFill>
                  <a:schemeClr val="bg2"/>
                </a:solidFill>
                <a:latin typeface="Calibri"/>
                <a:ea typeface="ＭＳ Ｐゴシック" charset="0"/>
                <a:cs typeface="Calibri"/>
              </a:rPr>
              <a:t>« pédagogie, science de l’éducation ».</a:t>
            </a:r>
            <a:endParaRPr lang="fr-FR" sz="2000" dirty="0">
              <a:solidFill>
                <a:schemeClr val="bg2"/>
              </a:solidFill>
              <a:latin typeface="Calibri"/>
              <a:ea typeface="ＭＳ Ｐゴシック" charset="0"/>
              <a:cs typeface="Calibri"/>
            </a:endParaRPr>
          </a:p>
          <a:p>
            <a:pPr marL="99060" indent="0">
              <a:buNone/>
            </a:pPr>
            <a:r>
              <a:rPr lang="fr-FR" sz="2000" dirty="0" smtClean="0">
                <a:solidFill>
                  <a:srgbClr val="AF7B51"/>
                </a:solidFill>
                <a:latin typeface="Tahoma" charset="0"/>
                <a:ea typeface="ＭＳ Ｐゴシック" charset="0"/>
              </a:rPr>
              <a:t>.</a:t>
            </a:r>
            <a:endParaRPr lang="fr-FR" sz="2000" dirty="0">
              <a:solidFill>
                <a:srgbClr val="AF7B51"/>
              </a:solidFill>
              <a:latin typeface="Tahoma" charset="0"/>
              <a:ea typeface="ＭＳ Ｐゴシック" charset="0"/>
            </a:endParaRPr>
          </a:p>
          <a:p>
            <a:endParaRPr lang="fr-FR" dirty="0">
              <a:solidFill>
                <a:srgbClr val="292934"/>
              </a:solidFill>
              <a:latin typeface="Tahoma" charset="0"/>
              <a:ea typeface="ＭＳ Ｐゴシック" charset="0"/>
            </a:endParaRPr>
          </a:p>
          <a:p>
            <a:endParaRPr lang="fr-FR" dirty="0"/>
          </a:p>
        </p:txBody>
      </p:sp>
      <p:sp>
        <p:nvSpPr>
          <p:cNvPr id="4" name="Google Shape;152;p17"/>
          <p:cNvSpPr txBox="1">
            <a:spLocks/>
          </p:cNvSpPr>
          <p:nvPr/>
        </p:nvSpPr>
        <p:spPr>
          <a:xfrm>
            <a:off x="311700" y="445025"/>
            <a:ext cx="8520600" cy="8184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2pPr>
            <a:lvl3pPr marR="0" lvl="2"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3pPr>
            <a:lvl4pPr marR="0" lvl="3"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4pPr>
            <a:lvl5pPr marR="0" lvl="4"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5pPr>
            <a:lvl6pPr marR="0" lvl="5"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6pPr>
            <a:lvl7pPr marR="0" lvl="6"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7pPr>
            <a:lvl8pPr marR="0" lvl="7"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8pPr>
            <a:lvl9pPr marR="0" lvl="8"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9pPr>
          </a:lstStyle>
          <a:p>
            <a:r>
              <a:rPr lang="fr" sz="2400" dirty="0" smtClean="0">
                <a:solidFill>
                  <a:schemeClr val="bg1"/>
                </a:solidFill>
              </a:rPr>
              <a:t>A. ORIGINES DES PEDAGOGIES COOPÉRATIVES</a:t>
            </a:r>
            <a:endParaRPr lang="fr" sz="2400" dirty="0">
              <a:solidFill>
                <a:schemeClr val="bg1"/>
              </a:solidFill>
            </a:endParaRPr>
          </a:p>
        </p:txBody>
      </p:sp>
    </p:spTree>
    <p:extLst>
      <p:ext uri="{BB962C8B-B14F-4D97-AF65-F5344CB8AC3E}">
        <p14:creationId xmlns:p14="http://schemas.microsoft.com/office/powerpoint/2010/main" val="1318462070"/>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28"/>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a:t>Quelques remarques</a:t>
            </a:r>
            <a:endParaRPr/>
          </a:p>
        </p:txBody>
      </p:sp>
      <p:sp>
        <p:nvSpPr>
          <p:cNvPr id="218" name="Google Shape;218;p28"/>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fr" sz="2200"/>
              <a:t>Il faut autoriser chaque élève à accéder au statut de tuteur. C’est le statut qui permet de progresser plus efficacement il faut donc offrir cet accès à tous les élèves. (Evaluation positive des compétences pour accéder au statut de tueur)</a:t>
            </a:r>
            <a:endParaRPr sz="2200"/>
          </a:p>
        </p:txBody>
      </p:sp>
    </p:spTree>
    <p:extLst>
      <p:ext uri="{BB962C8B-B14F-4D97-AF65-F5344CB8AC3E}">
        <p14:creationId xmlns:p14="http://schemas.microsoft.com/office/powerpoint/2010/main" val="6394449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29"/>
          <p:cNvSpPr txBox="1">
            <a:spLocks noGrp="1"/>
          </p:cNvSpPr>
          <p:nvPr>
            <p:ph type="title"/>
          </p:nvPr>
        </p:nvSpPr>
        <p:spPr>
          <a:xfrm>
            <a:off x="819150" y="845600"/>
            <a:ext cx="7505700" cy="635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a:t>La formation des élèves. Les précautions</a:t>
            </a:r>
            <a:endParaRPr/>
          </a:p>
        </p:txBody>
      </p:sp>
      <p:sp>
        <p:nvSpPr>
          <p:cNvPr id="224" name="Google Shape;224;p29"/>
          <p:cNvSpPr txBox="1">
            <a:spLocks noGrp="1"/>
          </p:cNvSpPr>
          <p:nvPr>
            <p:ph type="body" idx="1"/>
          </p:nvPr>
        </p:nvSpPr>
        <p:spPr>
          <a:xfrm>
            <a:off x="819150" y="1481300"/>
            <a:ext cx="7505700" cy="305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sz="2200"/>
              <a:t>Liberté bien plus importante mais endiguée par des règles de travail bien plus rigoureuses.</a:t>
            </a:r>
            <a:endParaRPr sz="2200"/>
          </a:p>
          <a:p>
            <a:pPr marL="0" lvl="0" indent="0" algn="l" rtl="0">
              <a:spcBef>
                <a:spcPts val="1600"/>
              </a:spcBef>
              <a:spcAft>
                <a:spcPts val="0"/>
              </a:spcAft>
              <a:buNone/>
            </a:pPr>
            <a:r>
              <a:rPr lang="fr" sz="2200"/>
              <a:t>L’entretien du calme (celui des salles de bibliothèques)                                                                                   Ce n’est pas le silence !! Le volume sonore ne doit pas déranger la concentration individuelle. Cela vaut pour l’enseignant, durant les moment de travail de groupe </a:t>
            </a:r>
            <a:r>
              <a:rPr lang="fr" sz="2200" b="1"/>
              <a:t>il ne faut pas s’adresser aux élèves à travers la classe à voix haute.</a:t>
            </a:r>
            <a:endParaRPr sz="2200" b="1"/>
          </a:p>
          <a:p>
            <a:pPr marL="0" lvl="0" indent="0" algn="l" rtl="0">
              <a:spcBef>
                <a:spcPts val="1600"/>
              </a:spcBef>
              <a:spcAft>
                <a:spcPts val="1600"/>
              </a:spcAft>
              <a:buNone/>
            </a:pPr>
            <a:endParaRPr/>
          </a:p>
        </p:txBody>
      </p:sp>
    </p:spTree>
    <p:extLst>
      <p:ext uri="{BB962C8B-B14F-4D97-AF65-F5344CB8AC3E}">
        <p14:creationId xmlns:p14="http://schemas.microsoft.com/office/powerpoint/2010/main" val="16290631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30"/>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a:t>La formation des élèves. Les précautions</a:t>
            </a:r>
            <a:endParaRPr/>
          </a:p>
        </p:txBody>
      </p:sp>
      <p:sp>
        <p:nvSpPr>
          <p:cNvPr id="230" name="Google Shape;230;p30"/>
          <p:cNvSpPr txBox="1">
            <a:spLocks noGrp="1"/>
          </p:cNvSpPr>
          <p:nvPr>
            <p:ph type="body" idx="1"/>
          </p:nvPr>
        </p:nvSpPr>
        <p:spPr>
          <a:xfrm>
            <a:off x="819150" y="1596000"/>
            <a:ext cx="7505700" cy="2842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sz="2200"/>
              <a:t>Entretenir des liens d’amitié entre les élèves dans la classe.                                                                             (Mise en place de l’introduction d’instruments de prévention des conflits autonome et non violente)</a:t>
            </a:r>
            <a:endParaRPr sz="2200"/>
          </a:p>
          <a:p>
            <a:pPr marL="0" lvl="0" indent="0" algn="l" rtl="0">
              <a:spcBef>
                <a:spcPts val="1600"/>
              </a:spcBef>
              <a:spcAft>
                <a:spcPts val="0"/>
              </a:spcAft>
              <a:buNone/>
            </a:pPr>
            <a:r>
              <a:rPr lang="fr" sz="2200"/>
              <a:t>L’interdit de moqueries. De cette façon on autorise les élèves à essayer et à prendre le risque de se tromper.</a:t>
            </a:r>
            <a:endParaRPr sz="2200"/>
          </a:p>
          <a:p>
            <a:pPr marL="0" lvl="0" indent="0" algn="l" rtl="0">
              <a:spcBef>
                <a:spcPts val="1600"/>
              </a:spcBef>
              <a:spcAft>
                <a:spcPts val="1600"/>
              </a:spcAft>
              <a:buNone/>
            </a:pPr>
            <a:endParaRPr/>
          </a:p>
        </p:txBody>
      </p:sp>
    </p:spTree>
    <p:extLst>
      <p:ext uri="{BB962C8B-B14F-4D97-AF65-F5344CB8AC3E}">
        <p14:creationId xmlns:p14="http://schemas.microsoft.com/office/powerpoint/2010/main" val="2291109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5655" y="273050"/>
            <a:ext cx="8229600" cy="462213"/>
          </a:xfrm>
        </p:spPr>
        <p:txBody>
          <a:bodyPr/>
          <a:lstStyle/>
          <a:p>
            <a:r>
              <a:rPr lang="fr-FR" sz="2000" dirty="0" smtClean="0">
                <a:solidFill>
                  <a:srgbClr val="AF7B51"/>
                </a:solidFill>
                <a:latin typeface="Calibri"/>
                <a:cs typeface="Calibri"/>
              </a:rPr>
              <a:t>XXème siècle : L’éducation nouvelle</a:t>
            </a:r>
            <a:endParaRPr lang="fr-FR" sz="2000" dirty="0">
              <a:solidFill>
                <a:srgbClr val="AF7B51"/>
              </a:solidFill>
              <a:latin typeface="Calibri"/>
              <a:cs typeface="Calibri"/>
            </a:endParaRPr>
          </a:p>
        </p:txBody>
      </p:sp>
      <p:sp>
        <p:nvSpPr>
          <p:cNvPr id="3" name="Espace réservé du texte 2"/>
          <p:cNvSpPr>
            <a:spLocks noGrp="1"/>
          </p:cNvSpPr>
          <p:nvPr>
            <p:ph type="body" idx="1"/>
          </p:nvPr>
        </p:nvSpPr>
        <p:spPr>
          <a:xfrm>
            <a:off x="420740" y="784818"/>
            <a:ext cx="8229600" cy="3657600"/>
          </a:xfrm>
        </p:spPr>
        <p:txBody>
          <a:bodyPr/>
          <a:lstStyle/>
          <a:p>
            <a:pPr marL="99060" indent="0">
              <a:buNone/>
            </a:pPr>
            <a:r>
              <a:rPr lang="fr-FR" sz="2000" dirty="0" smtClean="0">
                <a:solidFill>
                  <a:srgbClr val="233A44"/>
                </a:solidFill>
                <a:latin typeface="Calibri"/>
                <a:ea typeface="ＭＳ Ｐゴシック" charset="0"/>
                <a:cs typeface="Calibri"/>
              </a:rPr>
              <a:t>Apparition </a:t>
            </a:r>
            <a:r>
              <a:rPr lang="fr-FR" sz="2000" dirty="0">
                <a:solidFill>
                  <a:srgbClr val="233A44"/>
                </a:solidFill>
                <a:latin typeface="Calibri"/>
                <a:ea typeface="ＭＳ Ｐゴシック" charset="0"/>
                <a:cs typeface="Calibri"/>
              </a:rPr>
              <a:t>des mouvements pédagogiques dits  «d’éducation nouvelle»</a:t>
            </a:r>
          </a:p>
          <a:p>
            <a:pPr marL="99060" indent="0">
              <a:buNone/>
            </a:pPr>
            <a:r>
              <a:rPr lang="fr-FR" sz="2000" dirty="0">
                <a:solidFill>
                  <a:srgbClr val="233A44"/>
                </a:solidFill>
                <a:latin typeface="Calibri"/>
                <a:ea typeface="ＭＳ Ｐゴシック" charset="0"/>
                <a:cs typeface="Calibri"/>
                <a:sym typeface="Wingdings"/>
              </a:rPr>
              <a:t>     </a:t>
            </a:r>
            <a:r>
              <a:rPr lang="fr-FR" sz="2000" dirty="0">
                <a:solidFill>
                  <a:srgbClr val="AF7B51"/>
                </a:solidFill>
                <a:latin typeface="Calibri"/>
                <a:ea typeface="ＭＳ Ｐゴシック" charset="0"/>
                <a:cs typeface="Calibri"/>
                <a:sym typeface="Wingdings"/>
              </a:rPr>
              <a:t>militants  de la coopération</a:t>
            </a:r>
          </a:p>
          <a:p>
            <a:pPr marL="99060" indent="0">
              <a:buNone/>
            </a:pPr>
            <a:r>
              <a:rPr lang="fr-FR" sz="2000" dirty="0">
                <a:solidFill>
                  <a:srgbClr val="233A44"/>
                </a:solidFill>
                <a:latin typeface="Calibri"/>
                <a:ea typeface="ＭＳ Ｐゴシック" charset="0"/>
                <a:cs typeface="Calibri"/>
                <a:sym typeface="Wingdings"/>
              </a:rPr>
              <a:t>     finalité politique de l’éducation</a:t>
            </a:r>
          </a:p>
          <a:p>
            <a:pPr marL="99060" indent="0">
              <a:buNone/>
            </a:pPr>
            <a:r>
              <a:rPr lang="fr-FR" sz="2000" dirty="0">
                <a:solidFill>
                  <a:srgbClr val="233A44"/>
                </a:solidFill>
                <a:latin typeface="Calibri"/>
                <a:ea typeface="ＭＳ Ｐゴシック" charset="0"/>
                <a:cs typeface="Calibri"/>
                <a:sym typeface="Wingdings"/>
              </a:rPr>
              <a:t> </a:t>
            </a:r>
            <a:r>
              <a:rPr lang="fr-FR" sz="2000" dirty="0" smtClean="0">
                <a:solidFill>
                  <a:srgbClr val="233A44"/>
                </a:solidFill>
                <a:latin typeface="Calibri"/>
                <a:ea typeface="ＭＳ Ｐゴシック" charset="0"/>
                <a:cs typeface="Calibri"/>
                <a:sym typeface="Wingdings"/>
              </a:rPr>
              <a:t>        Changer </a:t>
            </a:r>
            <a:r>
              <a:rPr lang="fr-FR" sz="2000" dirty="0">
                <a:solidFill>
                  <a:srgbClr val="233A44"/>
                </a:solidFill>
                <a:latin typeface="Calibri"/>
                <a:ea typeface="ＭＳ Ｐゴシック" charset="0"/>
                <a:cs typeface="Calibri"/>
                <a:sym typeface="Wingdings"/>
              </a:rPr>
              <a:t>l’école pour changer la société</a:t>
            </a:r>
          </a:p>
          <a:p>
            <a:pPr marL="99060" indent="0">
              <a:buNone/>
            </a:pPr>
            <a:r>
              <a:rPr lang="fr-FR" sz="2000" dirty="0" smtClean="0">
                <a:solidFill>
                  <a:srgbClr val="233A44"/>
                </a:solidFill>
                <a:latin typeface="Calibri"/>
                <a:ea typeface="ＭＳ Ｐゴシック" charset="0"/>
                <a:cs typeface="Calibri"/>
                <a:sym typeface="Wingdings"/>
              </a:rPr>
              <a:t>     </a:t>
            </a:r>
            <a:r>
              <a:rPr lang="fr-FR" sz="2000" dirty="0">
                <a:solidFill>
                  <a:srgbClr val="233A44"/>
                </a:solidFill>
                <a:latin typeface="Calibri"/>
                <a:ea typeface="ＭＳ Ｐゴシック" charset="0"/>
                <a:cs typeface="Calibri"/>
                <a:sym typeface="Wingdings"/>
              </a:rPr>
              <a:t>mise en place dès l’école primaire</a:t>
            </a:r>
          </a:p>
          <a:p>
            <a:pPr marL="99060" indent="0">
              <a:buNone/>
            </a:pPr>
            <a:endParaRPr lang="fr-FR" sz="2000" dirty="0" smtClean="0">
              <a:solidFill>
                <a:srgbClr val="233A44"/>
              </a:solidFill>
              <a:latin typeface="Calibri"/>
              <a:ea typeface="ＭＳ Ｐゴシック" charset="0"/>
              <a:cs typeface="Calibri"/>
            </a:endParaRPr>
          </a:p>
          <a:p>
            <a:pPr marL="99060" indent="0">
              <a:buNone/>
            </a:pPr>
            <a:r>
              <a:rPr lang="fr-FR" sz="2000" dirty="0" smtClean="0">
                <a:solidFill>
                  <a:srgbClr val="233A44"/>
                </a:solidFill>
                <a:latin typeface="Calibri"/>
                <a:ea typeface="ＭＳ Ｐゴシック" charset="0"/>
                <a:cs typeface="Calibri"/>
              </a:rPr>
              <a:t>Construire, </a:t>
            </a:r>
            <a:r>
              <a:rPr lang="fr-FR" sz="2000" dirty="0">
                <a:solidFill>
                  <a:srgbClr val="233A44"/>
                </a:solidFill>
                <a:latin typeface="Calibri"/>
                <a:ea typeface="ＭＳ Ｐゴシック" charset="0"/>
                <a:cs typeface="Calibri"/>
              </a:rPr>
              <a:t>par une éducation active et démocratique « </a:t>
            </a:r>
            <a:r>
              <a:rPr lang="fr-FR" sz="2000" b="1" i="1" dirty="0">
                <a:solidFill>
                  <a:srgbClr val="233A44"/>
                </a:solidFill>
                <a:latin typeface="Calibri"/>
                <a:ea typeface="ＭＳ Ｐゴシック" charset="0"/>
                <a:cs typeface="Calibri"/>
              </a:rPr>
              <a:t>une société coopérative</a:t>
            </a:r>
            <a:r>
              <a:rPr lang="fr-FR" sz="2000" i="1" dirty="0">
                <a:solidFill>
                  <a:srgbClr val="233A44"/>
                </a:solidFill>
                <a:latin typeface="Calibri"/>
                <a:ea typeface="ＭＳ Ｐゴシック" charset="0"/>
                <a:cs typeface="Calibri"/>
              </a:rPr>
              <a:t> </a:t>
            </a:r>
            <a:r>
              <a:rPr lang="fr-FR" sz="2000" dirty="0">
                <a:solidFill>
                  <a:srgbClr val="233A44"/>
                </a:solidFill>
                <a:latin typeface="Calibri"/>
                <a:ea typeface="ＭＳ Ｐゴシック" charset="0"/>
                <a:cs typeface="Calibri"/>
              </a:rPr>
              <a:t>» non violente, démocratique et </a:t>
            </a:r>
            <a:r>
              <a:rPr lang="fr-FR" sz="2000" dirty="0" smtClean="0">
                <a:solidFill>
                  <a:schemeClr val="bg2"/>
                </a:solidFill>
                <a:latin typeface="Calibri"/>
                <a:ea typeface="ＭＳ Ｐゴシック" charset="0"/>
                <a:cs typeface="Calibri"/>
              </a:rPr>
              <a:t>solidaire.</a:t>
            </a:r>
          </a:p>
          <a:p>
            <a:pPr marL="99060" indent="0">
              <a:buNone/>
            </a:pPr>
            <a:r>
              <a:rPr lang="fr-FR" sz="2000" i="1" dirty="0" smtClean="0">
                <a:solidFill>
                  <a:schemeClr val="bg2"/>
                </a:solidFill>
                <a:latin typeface="Calibri"/>
                <a:ea typeface="ＭＳ Ｐゴシック" charset="0"/>
                <a:cs typeface="Calibri"/>
              </a:rPr>
              <a:t>«… </a:t>
            </a:r>
            <a:r>
              <a:rPr lang="fr-FR" sz="2000" i="1" dirty="0" smtClean="0">
                <a:solidFill>
                  <a:schemeClr val="bg2"/>
                </a:solidFill>
                <a:latin typeface="Calibri"/>
                <a:cs typeface="Calibri"/>
              </a:rPr>
              <a:t>une </a:t>
            </a:r>
            <a:r>
              <a:rPr lang="fr-FR" sz="2000" i="1" dirty="0">
                <a:solidFill>
                  <a:schemeClr val="bg2"/>
                </a:solidFill>
                <a:latin typeface="Calibri"/>
                <a:cs typeface="Calibri"/>
              </a:rPr>
              <a:t>école conçue pour tous les enfants du peuple, dans la perspective d'une société universaliste, libérée de l'exploitation </a:t>
            </a:r>
            <a:r>
              <a:rPr lang="fr-FR" sz="2000" i="1" dirty="0" smtClean="0">
                <a:solidFill>
                  <a:schemeClr val="bg2"/>
                </a:solidFill>
                <a:latin typeface="Calibri"/>
                <a:ea typeface="ＭＳ Ｐゴシック" charset="0"/>
                <a:cs typeface="Calibri"/>
              </a:rPr>
              <a:t>.</a:t>
            </a:r>
            <a:r>
              <a:rPr lang="fr-FR" sz="2000" dirty="0"/>
              <a:t> </a:t>
            </a:r>
            <a:r>
              <a:rPr lang="fr-FR" sz="1600" i="1" dirty="0" smtClean="0">
                <a:solidFill>
                  <a:srgbClr val="233A44"/>
                </a:solidFill>
              </a:rPr>
              <a:t>1925 </a:t>
            </a:r>
            <a:r>
              <a:rPr lang="fr-FR" sz="1600" i="1" dirty="0">
                <a:solidFill>
                  <a:srgbClr val="233A44"/>
                </a:solidFill>
              </a:rPr>
              <a:t>Célestin </a:t>
            </a:r>
            <a:r>
              <a:rPr lang="fr-FR" sz="1600" i="1" dirty="0" smtClean="0">
                <a:solidFill>
                  <a:srgbClr val="233A44"/>
                </a:solidFill>
              </a:rPr>
              <a:t>Freinet</a:t>
            </a:r>
            <a:r>
              <a:rPr lang="fr-FR" sz="2000" dirty="0">
                <a:solidFill>
                  <a:srgbClr val="233A44"/>
                </a:solidFill>
              </a:rPr>
              <a:t> </a:t>
            </a:r>
          </a:p>
          <a:p>
            <a:pPr marL="99060" indent="0">
              <a:buNone/>
            </a:pPr>
            <a:endParaRPr lang="fr-FR" sz="2000" i="1" dirty="0">
              <a:solidFill>
                <a:srgbClr val="233A44"/>
              </a:solidFill>
              <a:latin typeface="Calibri"/>
              <a:ea typeface="ＭＳ Ｐゴシック" charset="0"/>
              <a:cs typeface="Calibri"/>
            </a:endParaRPr>
          </a:p>
          <a:p>
            <a:endParaRPr lang="fr-FR" dirty="0">
              <a:latin typeface="Calibri"/>
              <a:cs typeface="Calibri"/>
            </a:endParaRPr>
          </a:p>
        </p:txBody>
      </p:sp>
      <p:sp>
        <p:nvSpPr>
          <p:cNvPr id="4" name="ZoneTexte 3"/>
          <p:cNvSpPr txBox="1"/>
          <p:nvPr/>
        </p:nvSpPr>
        <p:spPr>
          <a:xfrm rot="20213502">
            <a:off x="5662175" y="1572550"/>
            <a:ext cx="3097531" cy="1015663"/>
          </a:xfrm>
          <a:prstGeom prst="rect">
            <a:avLst/>
          </a:prstGeom>
          <a:noFill/>
        </p:spPr>
        <p:txBody>
          <a:bodyPr wrap="square" rtlCol="0">
            <a:spAutoFit/>
          </a:bodyPr>
          <a:lstStyle/>
          <a:p>
            <a:r>
              <a:rPr lang="fr-FR" sz="2000" dirty="0" smtClean="0">
                <a:solidFill>
                  <a:schemeClr val="bg1"/>
                </a:solidFill>
                <a:latin typeface="Calibri"/>
                <a:ea typeface="ＭＳ Ｐゴシック" charset="0"/>
                <a:cs typeface="Calibri"/>
              </a:rPr>
              <a:t>Des pionniers: Dewey Makarenko, Montessori, </a:t>
            </a:r>
            <a:r>
              <a:rPr lang="fr-FR" sz="2000" dirty="0" err="1" smtClean="0">
                <a:solidFill>
                  <a:schemeClr val="bg1"/>
                </a:solidFill>
                <a:latin typeface="Calibri"/>
                <a:ea typeface="ＭＳ Ｐゴシック" charset="0"/>
                <a:cs typeface="Calibri"/>
              </a:rPr>
              <a:t>Korczak</a:t>
            </a:r>
            <a:endParaRPr lang="fr-FR" sz="2000" dirty="0">
              <a:solidFill>
                <a:schemeClr val="bg1"/>
              </a:solidFill>
              <a:latin typeface="Calibri"/>
              <a:cs typeface="Calibri"/>
            </a:endParaRPr>
          </a:p>
        </p:txBody>
      </p:sp>
    </p:spTree>
    <p:extLst>
      <p:ext uri="{BB962C8B-B14F-4D97-AF65-F5344CB8AC3E}">
        <p14:creationId xmlns:p14="http://schemas.microsoft.com/office/powerpoint/2010/main" val="44040007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1" descr="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470590">
            <a:off x="610658" y="836455"/>
            <a:ext cx="4709322" cy="755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5" descr="fed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76188" y="1851780"/>
            <a:ext cx="2582076"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7" descr="AVPI"/>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900" y="3586323"/>
            <a:ext cx="6457294" cy="1012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 4" descr="logo_gfen.jp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650442">
            <a:off x="5800579" y="1027745"/>
            <a:ext cx="2585772" cy="1178195"/>
          </a:xfrm>
          <a:prstGeom prst="rect">
            <a:avLst/>
          </a:prstGeom>
        </p:spPr>
      </p:pic>
      <p:sp>
        <p:nvSpPr>
          <p:cNvPr id="8" name="Titre 1"/>
          <p:cNvSpPr txBox="1">
            <a:spLocks/>
          </p:cNvSpPr>
          <p:nvPr/>
        </p:nvSpPr>
        <p:spPr>
          <a:xfrm>
            <a:off x="445655" y="273050"/>
            <a:ext cx="8229600" cy="462213"/>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fr-FR" sz="2000" dirty="0" smtClean="0">
                <a:solidFill>
                  <a:srgbClr val="AF7B51"/>
                </a:solidFill>
                <a:latin typeface="Calibri"/>
                <a:cs typeface="Calibri"/>
              </a:rPr>
              <a:t>XXème siècle : Les pédagogies coopératives</a:t>
            </a:r>
            <a:endParaRPr lang="fr-FR" sz="2000" dirty="0">
              <a:solidFill>
                <a:srgbClr val="AF7B51"/>
              </a:solidFill>
              <a:latin typeface="Calibri"/>
              <a:cs typeface="Calibri"/>
            </a:endParaRPr>
          </a:p>
        </p:txBody>
      </p:sp>
      <p:sp>
        <p:nvSpPr>
          <p:cNvPr id="9" name="ZoneTexte 8"/>
          <p:cNvSpPr txBox="1"/>
          <p:nvPr/>
        </p:nvSpPr>
        <p:spPr>
          <a:xfrm>
            <a:off x="4872181" y="2228273"/>
            <a:ext cx="1743363" cy="738664"/>
          </a:xfrm>
          <a:prstGeom prst="rect">
            <a:avLst/>
          </a:prstGeom>
          <a:noFill/>
        </p:spPr>
        <p:txBody>
          <a:bodyPr wrap="square" rtlCol="0">
            <a:spAutoFit/>
          </a:bodyPr>
          <a:lstStyle/>
          <a:p>
            <a:r>
              <a:rPr lang="fr-FR" dirty="0" smtClean="0"/>
              <a:t>Office central de la coopération à l’école</a:t>
            </a:r>
            <a:endParaRPr lang="fr-FR" dirty="0"/>
          </a:p>
        </p:txBody>
      </p:sp>
    </p:spTree>
    <p:extLst>
      <p:ext uri="{BB962C8B-B14F-4D97-AF65-F5344CB8AC3E}">
        <p14:creationId xmlns:p14="http://schemas.microsoft.com/office/powerpoint/2010/main" val="269206911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noChangeArrowheads="1"/>
          </p:cNvSpPr>
          <p:nvPr>
            <p:ph type="body" sz="half" idx="1"/>
          </p:nvPr>
        </p:nvSpPr>
        <p:spPr>
          <a:xfrm>
            <a:off x="457201" y="1485900"/>
            <a:ext cx="7859713" cy="3086100"/>
          </a:xfrm>
        </p:spPr>
        <p:txBody>
          <a:bodyPr/>
          <a:lstStyle/>
          <a:p>
            <a:pPr marL="146050" indent="0" eaLnBrk="1" hangingPunct="1">
              <a:buNone/>
            </a:pPr>
            <a:r>
              <a:rPr lang="fr-FR" sz="2000" b="1" i="1" dirty="0">
                <a:ea typeface="ＭＳ Ｐゴシック" charset="0"/>
              </a:rPr>
              <a:t>« L’école coopérative c’est une école transformée politiquement, où les enfants qui n’étaient rien sont devenus quelque chose, c’est l’école passée de la monarchie absolue à la république. »</a:t>
            </a:r>
            <a:r>
              <a:rPr lang="fr-FR" sz="2000" b="1" dirty="0">
                <a:ea typeface="ＭＳ Ｐゴシック" charset="0"/>
              </a:rPr>
              <a:t> </a:t>
            </a:r>
            <a:endParaRPr lang="fr-FR" sz="2000" b="1" dirty="0" smtClean="0">
              <a:ea typeface="ＭＳ Ｐゴシック" charset="0"/>
            </a:endParaRPr>
          </a:p>
          <a:p>
            <a:pPr marL="146050" indent="0" eaLnBrk="1" hangingPunct="1">
              <a:buNone/>
            </a:pPr>
            <a:r>
              <a:rPr lang="fr-FR" sz="2000" dirty="0" smtClean="0">
                <a:ea typeface="ＭＳ Ｐゴシック" charset="0"/>
              </a:rPr>
              <a:t>Outil d’éducation citoyenne</a:t>
            </a:r>
            <a:endParaRPr lang="fr-FR" sz="2000" dirty="0">
              <a:ea typeface="ＭＳ Ｐゴシック" charset="0"/>
            </a:endParaRPr>
          </a:p>
          <a:p>
            <a:pPr eaLnBrk="1" hangingPunct="1">
              <a:buFont typeface="Wingdings" charset="0"/>
              <a:buNone/>
            </a:pPr>
            <a:endParaRPr lang="fr-FR" sz="1800" b="1" dirty="0">
              <a:ea typeface="ＭＳ Ｐゴシック" charset="0"/>
            </a:endParaRPr>
          </a:p>
          <a:p>
            <a:pPr eaLnBrk="1" hangingPunct="1">
              <a:buFont typeface="Wingdings" charset="0"/>
              <a:buNone/>
            </a:pPr>
            <a:r>
              <a:rPr lang="fr-FR" sz="2000" b="1" dirty="0" smtClean="0">
                <a:ea typeface="ＭＳ Ｐゴシック" charset="0"/>
              </a:rPr>
              <a:t>Inventeur de la première coopérative scolaire</a:t>
            </a:r>
            <a:endParaRPr lang="fr-FR" sz="2000" b="1" dirty="0">
              <a:ea typeface="ＭＳ Ｐゴシック" charset="0"/>
            </a:endParaRPr>
          </a:p>
          <a:p>
            <a:pPr eaLnBrk="1" hangingPunct="1">
              <a:buFont typeface="Wingdings" charset="0"/>
              <a:buNone/>
            </a:pPr>
            <a:endParaRPr lang="fr-FR" sz="1800" b="1" dirty="0">
              <a:ea typeface="ＭＳ Ｐゴシック" charset="0"/>
            </a:endParaRPr>
          </a:p>
          <a:p>
            <a:pPr eaLnBrk="1" hangingPunct="1">
              <a:buFont typeface="Wingdings" charset="0"/>
              <a:buNone/>
            </a:pPr>
            <a:r>
              <a:rPr lang="fr-FR" sz="1600" b="1" dirty="0">
                <a:ea typeface="ＭＳ Ｐゴシック" charset="0"/>
              </a:rPr>
              <a:t>Barthélémy Profit</a:t>
            </a:r>
            <a:r>
              <a:rPr lang="fr-FR" sz="1600" dirty="0">
                <a:ea typeface="ＭＳ Ｐゴシック" charset="0"/>
              </a:rPr>
              <a:t> « </a:t>
            </a:r>
            <a:r>
              <a:rPr lang="fr-FR" sz="1600" i="1" dirty="0">
                <a:ea typeface="ＭＳ Ｐゴシック" charset="0"/>
              </a:rPr>
              <a:t>La coopération à l’école primaire »</a:t>
            </a:r>
            <a:r>
              <a:rPr lang="fr-FR" sz="1600" dirty="0">
                <a:ea typeface="ＭＳ Ｐゴシック" charset="0"/>
              </a:rPr>
              <a:t> </a:t>
            </a:r>
          </a:p>
          <a:p>
            <a:pPr eaLnBrk="1" hangingPunct="1">
              <a:buFont typeface="Wingdings" charset="0"/>
              <a:buNone/>
            </a:pPr>
            <a:r>
              <a:rPr lang="fr-FR" sz="1600" dirty="0">
                <a:ea typeface="ＭＳ Ｐゴシック" charset="0"/>
              </a:rPr>
              <a:t>Delagrave, Paris, 1922</a:t>
            </a:r>
          </a:p>
        </p:txBody>
      </p:sp>
      <p:pic>
        <p:nvPicPr>
          <p:cNvPr id="65541" name="Picture 5" descr="fede"/>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6632145" y="3664238"/>
            <a:ext cx="2179637" cy="11906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pic>
        <p:nvPicPr>
          <p:cNvPr id="65544" name="Picture 8" descr="26px-Clemenceau"/>
          <p:cNvPicPr>
            <a:picLocks noGrp="1"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7060564" y="2609273"/>
            <a:ext cx="891957" cy="877454"/>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
        <p:nvSpPr>
          <p:cNvPr id="6" name="Google Shape;152;p17"/>
          <p:cNvSpPr txBox="1">
            <a:spLocks/>
          </p:cNvSpPr>
          <p:nvPr/>
        </p:nvSpPr>
        <p:spPr>
          <a:xfrm>
            <a:off x="311700" y="445025"/>
            <a:ext cx="8520600" cy="8184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2pPr>
            <a:lvl3pPr marR="0" lvl="2"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3pPr>
            <a:lvl4pPr marR="0" lvl="3"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4pPr>
            <a:lvl5pPr marR="0" lvl="4"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5pPr>
            <a:lvl6pPr marR="0" lvl="5"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6pPr>
            <a:lvl7pPr marR="0" lvl="6"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7pPr>
            <a:lvl8pPr marR="0" lvl="7"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8pPr>
            <a:lvl9pPr marR="0" lvl="8"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9pPr>
          </a:lstStyle>
          <a:p>
            <a:r>
              <a:rPr lang="fr" sz="2400" dirty="0" smtClean="0">
                <a:solidFill>
                  <a:schemeClr val="bg1"/>
                </a:solidFill>
              </a:rPr>
              <a:t>A. </a:t>
            </a:r>
            <a:r>
              <a:rPr lang="fr" sz="2400" dirty="0">
                <a:solidFill>
                  <a:schemeClr val="bg1"/>
                </a:solidFill>
              </a:rPr>
              <a:t>S</a:t>
            </a:r>
            <a:r>
              <a:rPr lang="fr" sz="2400" dirty="0" smtClean="0">
                <a:solidFill>
                  <a:schemeClr val="bg1"/>
                </a:solidFill>
              </a:rPr>
              <a:t>PECIFICITES DES PEDAGOGIES COOPÉRATIVES, PRINCIPAUX COURANTS, FIGURES EMBLEMATIQUES</a:t>
            </a:r>
            <a:endParaRPr lang="fr" sz="2400" dirty="0">
              <a:solidFill>
                <a:schemeClr val="bg1"/>
              </a:solidFill>
            </a:endParaRPr>
          </a:p>
        </p:txBody>
      </p:sp>
    </p:spTree>
    <p:extLst>
      <p:ext uri="{BB962C8B-B14F-4D97-AF65-F5344CB8AC3E}">
        <p14:creationId xmlns:p14="http://schemas.microsoft.com/office/powerpoint/2010/main" val="354583950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7" name="Rectangle 3"/>
          <p:cNvSpPr>
            <a:spLocks noGrp="1" noChangeArrowheads="1"/>
          </p:cNvSpPr>
          <p:nvPr>
            <p:ph type="body" sz="half" idx="1"/>
          </p:nvPr>
        </p:nvSpPr>
        <p:spPr>
          <a:xfrm>
            <a:off x="502950" y="1675859"/>
            <a:ext cx="8110537" cy="3086100"/>
          </a:xfrm>
        </p:spPr>
        <p:txBody>
          <a:bodyPr/>
          <a:lstStyle/>
          <a:p>
            <a:pPr eaLnBrk="1" hangingPunct="1">
              <a:buFont typeface="Wingdings" charset="0"/>
              <a:buNone/>
            </a:pPr>
            <a:r>
              <a:rPr lang="fr-FR" sz="2000" b="1" u="sng" dirty="0" smtClean="0">
                <a:ea typeface="ＭＳ Ｐゴシック" charset="0"/>
              </a:rPr>
              <a:t>l’OCCE </a:t>
            </a:r>
            <a:r>
              <a:rPr lang="fr-FR" sz="2000" b="1" u="sng" dirty="0">
                <a:ea typeface="ＭＳ Ｐゴシック" charset="0"/>
              </a:rPr>
              <a:t>dans le mouvement coopératif</a:t>
            </a:r>
          </a:p>
          <a:p>
            <a:pPr eaLnBrk="1" hangingPunct="1">
              <a:buFont typeface="Wingdings" charset="0"/>
              <a:buNone/>
            </a:pPr>
            <a:r>
              <a:rPr lang="fr-FR" sz="2000" dirty="0">
                <a:ea typeface="ＭＳ Ｐゴシック" charset="0"/>
              </a:rPr>
              <a:t>Le mouvement coopératif se développe en France à la fin du XIXème siècle. Il s’étend à l’école dans le but de former les futurs citoyens </a:t>
            </a:r>
            <a:r>
              <a:rPr lang="fr-FR" sz="2000" b="1" dirty="0">
                <a:ea typeface="ＭＳ Ｐゴシック" charset="0"/>
              </a:rPr>
              <a:t>à la </a:t>
            </a:r>
            <a:r>
              <a:rPr lang="fr-FR" sz="2000" b="1" dirty="0">
                <a:solidFill>
                  <a:srgbClr val="AF7B51"/>
                </a:solidFill>
                <a:ea typeface="ＭＳ Ｐゴシック" charset="0"/>
              </a:rPr>
              <a:t>prévoyance et à l’épargne</a:t>
            </a:r>
            <a:r>
              <a:rPr lang="fr-FR" sz="2000" dirty="0">
                <a:ea typeface="ＭＳ Ｐゴシック" charset="0"/>
              </a:rPr>
              <a:t>. </a:t>
            </a:r>
            <a:endParaRPr lang="fr-FR" sz="2000" dirty="0" smtClean="0">
              <a:ea typeface="ＭＳ Ｐゴシック" charset="0"/>
            </a:endParaRPr>
          </a:p>
          <a:p>
            <a:pPr eaLnBrk="1" hangingPunct="1">
              <a:buFont typeface="Wingdings" charset="0"/>
              <a:buNone/>
            </a:pPr>
            <a:r>
              <a:rPr lang="fr-FR" sz="2000" dirty="0" smtClean="0">
                <a:ea typeface="ＭＳ Ｐゴシック" charset="0"/>
              </a:rPr>
              <a:t>En </a:t>
            </a:r>
            <a:r>
              <a:rPr lang="fr-FR" sz="2000" dirty="0">
                <a:ea typeface="ＭＳ Ｐゴシック" charset="0"/>
              </a:rPr>
              <a:t>plus de ces vertus éducatives, les coopérateurs scolaires purent rapidement employer leurs coopératives</a:t>
            </a:r>
            <a:r>
              <a:rPr lang="fr-FR" sz="2000" dirty="0">
                <a:solidFill>
                  <a:schemeClr val="bg2"/>
                </a:solidFill>
                <a:ea typeface="ＭＳ Ｐゴシック" charset="0"/>
              </a:rPr>
              <a:t> pour </a:t>
            </a:r>
            <a:r>
              <a:rPr lang="fr-FR" sz="2000" b="1" dirty="0">
                <a:solidFill>
                  <a:srgbClr val="AF7B51"/>
                </a:solidFill>
                <a:ea typeface="ＭＳ Ｐゴシック" charset="0"/>
              </a:rPr>
              <a:t>donner vie à des projets de classe</a:t>
            </a:r>
            <a:r>
              <a:rPr lang="fr-FR" sz="2000" dirty="0">
                <a:solidFill>
                  <a:srgbClr val="AF7B51"/>
                </a:solidFill>
                <a:ea typeface="ＭＳ Ｐゴシック" charset="0"/>
              </a:rPr>
              <a:t>.</a:t>
            </a:r>
          </a:p>
          <a:p>
            <a:pPr eaLnBrk="1" hangingPunct="1">
              <a:buFont typeface="Wingdings" charset="0"/>
              <a:buNone/>
            </a:pPr>
            <a:endParaRPr lang="fr-FR" sz="2000" dirty="0">
              <a:ea typeface="ＭＳ Ｐゴシック" charset="0"/>
            </a:endParaRPr>
          </a:p>
          <a:p>
            <a:pPr eaLnBrk="1" hangingPunct="1">
              <a:buFont typeface="Wingdings" charset="0"/>
              <a:buNone/>
            </a:pPr>
            <a:endParaRPr lang="fr-FR" sz="2000" dirty="0">
              <a:ea typeface="ＭＳ Ｐゴシック" charset="0"/>
            </a:endParaRPr>
          </a:p>
        </p:txBody>
      </p:sp>
      <p:pic>
        <p:nvPicPr>
          <p:cNvPr id="103428" name="Picture 4" descr="fede"/>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7297738" y="4135041"/>
            <a:ext cx="1846262" cy="1008459"/>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
        <p:nvSpPr>
          <p:cNvPr id="6" name="Google Shape;152;p17"/>
          <p:cNvSpPr txBox="1">
            <a:spLocks/>
          </p:cNvSpPr>
          <p:nvPr/>
        </p:nvSpPr>
        <p:spPr>
          <a:xfrm>
            <a:off x="311700" y="445025"/>
            <a:ext cx="8520600" cy="8184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2pPr>
            <a:lvl3pPr marR="0" lvl="2"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3pPr>
            <a:lvl4pPr marR="0" lvl="3"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4pPr>
            <a:lvl5pPr marR="0" lvl="4"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5pPr>
            <a:lvl6pPr marR="0" lvl="5"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6pPr>
            <a:lvl7pPr marR="0" lvl="6"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7pPr>
            <a:lvl8pPr marR="0" lvl="7"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8pPr>
            <a:lvl9pPr marR="0" lvl="8"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9pPr>
          </a:lstStyle>
          <a:p>
            <a:r>
              <a:rPr lang="fr" sz="2400" dirty="0" smtClean="0">
                <a:solidFill>
                  <a:schemeClr val="bg1"/>
                </a:solidFill>
              </a:rPr>
              <a:t>A. </a:t>
            </a:r>
            <a:r>
              <a:rPr lang="fr" sz="2400" dirty="0">
                <a:solidFill>
                  <a:schemeClr val="bg1"/>
                </a:solidFill>
              </a:rPr>
              <a:t>S</a:t>
            </a:r>
            <a:r>
              <a:rPr lang="fr" sz="2400" dirty="0" smtClean="0">
                <a:solidFill>
                  <a:schemeClr val="bg1"/>
                </a:solidFill>
              </a:rPr>
              <a:t>PECIFICITES DES PEDAGOGIES COOPÉRATIVES, PRINCIPAUX COURANTS, FIGURES EMBLEMATIQUES</a:t>
            </a:r>
            <a:endParaRPr lang="fr" sz="2400" dirty="0">
              <a:solidFill>
                <a:schemeClr val="bg1"/>
              </a:solidFill>
            </a:endParaRPr>
          </a:p>
        </p:txBody>
      </p:sp>
    </p:spTree>
    <p:extLst>
      <p:ext uri="{BB962C8B-B14F-4D97-AF65-F5344CB8AC3E}">
        <p14:creationId xmlns:p14="http://schemas.microsoft.com/office/powerpoint/2010/main" val="354795988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34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34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342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type="body" sz="half" idx="1"/>
          </p:nvPr>
        </p:nvSpPr>
        <p:spPr>
          <a:xfrm>
            <a:off x="341745" y="885536"/>
            <a:ext cx="8255000" cy="3640281"/>
          </a:xfrm>
        </p:spPr>
        <p:txBody>
          <a:bodyPr/>
          <a:lstStyle/>
          <a:p>
            <a:pPr marL="146050" indent="0" eaLnBrk="1" hangingPunct="1">
              <a:lnSpc>
                <a:spcPct val="100000"/>
              </a:lnSpc>
              <a:buNone/>
              <a:defRPr/>
            </a:pPr>
            <a:r>
              <a:rPr lang="fr-FR" sz="2000" b="1" i="1" dirty="0" smtClean="0"/>
              <a:t>« La pédagogie coopérative devait dégager au maximum les enfants de l’autorité irrationnelle des adultes… </a:t>
            </a:r>
          </a:p>
          <a:p>
            <a:pPr eaLnBrk="1" hangingPunct="1">
              <a:lnSpc>
                <a:spcPct val="100000"/>
              </a:lnSpc>
              <a:buFont typeface="Wingdings" charset="0"/>
              <a:buNone/>
              <a:defRPr/>
            </a:pPr>
            <a:r>
              <a:rPr lang="fr-FR" sz="2000" i="1" dirty="0" smtClean="0"/>
              <a:t> </a:t>
            </a:r>
            <a:r>
              <a:rPr lang="fr-FR" sz="2000" b="1" i="1" dirty="0" smtClean="0"/>
              <a:t>mais ce sera dans la mesure où aura triomphé la </a:t>
            </a:r>
            <a:r>
              <a:rPr lang="fr-FR" sz="2000" b="1" i="1" dirty="0" smtClean="0">
                <a:solidFill>
                  <a:srgbClr val="AF7B51"/>
                </a:solidFill>
              </a:rPr>
              <a:t>conception moderne </a:t>
            </a:r>
            <a:r>
              <a:rPr lang="fr-FR" sz="2000" b="1" i="1" dirty="0" smtClean="0"/>
              <a:t>de la vie et du </a:t>
            </a:r>
            <a:r>
              <a:rPr lang="fr-FR" sz="2000" b="1" i="1" dirty="0" smtClean="0">
                <a:solidFill>
                  <a:srgbClr val="AF7B51"/>
                </a:solidFill>
              </a:rPr>
              <a:t>travail</a:t>
            </a:r>
            <a:r>
              <a:rPr lang="fr-FR" sz="2000" b="1" i="1" dirty="0" smtClean="0"/>
              <a:t>, tout entière fondée sur la Coopération.</a:t>
            </a:r>
            <a:r>
              <a:rPr lang="fr-FR" sz="2000" i="1" dirty="0" smtClean="0"/>
              <a:t> »</a:t>
            </a:r>
            <a:r>
              <a:rPr lang="fr-FR" sz="2000" dirty="0" smtClean="0"/>
              <a:t> </a:t>
            </a:r>
            <a:endParaRPr lang="fr-FR" sz="2000" b="1" dirty="0" smtClean="0"/>
          </a:p>
          <a:p>
            <a:pPr eaLnBrk="1" hangingPunct="1">
              <a:lnSpc>
                <a:spcPct val="80000"/>
              </a:lnSpc>
              <a:buFont typeface="Wingdings" charset="0"/>
              <a:buNone/>
              <a:defRPr/>
            </a:pPr>
            <a:endParaRPr lang="fr-FR" sz="1600" b="1" dirty="0" smtClean="0"/>
          </a:p>
          <a:p>
            <a:pPr eaLnBrk="1" hangingPunct="1">
              <a:lnSpc>
                <a:spcPct val="80000"/>
              </a:lnSpc>
              <a:buFont typeface="Wingdings" charset="0"/>
              <a:buNone/>
              <a:defRPr/>
            </a:pPr>
            <a:r>
              <a:rPr lang="fr-FR" sz="1600" b="1" dirty="0" smtClean="0"/>
              <a:t>Célestin Freinet</a:t>
            </a:r>
            <a:r>
              <a:rPr lang="fr-FR" sz="1600" dirty="0" smtClean="0"/>
              <a:t> </a:t>
            </a:r>
            <a:r>
              <a:rPr lang="fr-FR" sz="1600" i="1" dirty="0" smtClean="0"/>
              <a:t>La Coopération à </a:t>
            </a:r>
            <a:r>
              <a:rPr lang="fr-FR" sz="1600" i="1" dirty="0" smtClean="0">
                <a:hlinkClick r:id="rId3"/>
              </a:rPr>
              <a:t>l’Ecole Moderne </a:t>
            </a:r>
            <a:endParaRPr lang="fr-FR" sz="1600" i="1" dirty="0" smtClean="0"/>
          </a:p>
          <a:p>
            <a:pPr eaLnBrk="1" hangingPunct="1">
              <a:lnSpc>
                <a:spcPct val="80000"/>
              </a:lnSpc>
              <a:buFont typeface="Wingdings" charset="0"/>
              <a:buNone/>
              <a:defRPr/>
            </a:pPr>
            <a:r>
              <a:rPr lang="fr-FR" sz="1600" dirty="0" smtClean="0"/>
              <a:t>Brochure d’Education Nouvelle Populaire </a:t>
            </a:r>
            <a:r>
              <a:rPr lang="fr-FR" sz="1600" dirty="0" err="1" smtClean="0"/>
              <a:t>Venc:e</a:t>
            </a:r>
            <a:r>
              <a:rPr lang="fr-FR" sz="1600" dirty="0" smtClean="0"/>
              <a:t>, Juin 1946</a:t>
            </a:r>
          </a:p>
        </p:txBody>
      </p:sp>
      <p:pic>
        <p:nvPicPr>
          <p:cNvPr id="67589" name="Picture 5" descr=" logo"/>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4314538" y="4296644"/>
            <a:ext cx="4563916" cy="624209"/>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
        <p:nvSpPr>
          <p:cNvPr id="15364" name="AutoShape 8" descr="Résultat de recherche d'images pour &quot;Célestin Freinet&quot;"/>
          <p:cNvSpPr>
            <a:spLocks noChangeAspect="1" noChangeArrowheads="1"/>
          </p:cNvSpPr>
          <p:nvPr/>
        </p:nvSpPr>
        <p:spPr bwMode="auto">
          <a:xfrm>
            <a:off x="4143375" y="2207419"/>
            <a:ext cx="85725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15365" name="AutoShape 10" descr="Résultat de recherche d'images pour &quot;Célestin Freinet&quot;"/>
          <p:cNvSpPr>
            <a:spLocks noChangeAspect="1" noChangeArrowheads="1"/>
          </p:cNvSpPr>
          <p:nvPr/>
        </p:nvSpPr>
        <p:spPr bwMode="auto">
          <a:xfrm>
            <a:off x="4143375" y="2207419"/>
            <a:ext cx="85725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15366" name="AutoShape 12" descr="Résultat de recherche d'images pour &quot;Célestin Freinet&quot;"/>
          <p:cNvSpPr>
            <a:spLocks noChangeAspect="1" noChangeArrowheads="1"/>
          </p:cNvSpPr>
          <p:nvPr/>
        </p:nvSpPr>
        <p:spPr bwMode="auto">
          <a:xfrm>
            <a:off x="168275" y="34528"/>
            <a:ext cx="85725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pic>
        <p:nvPicPr>
          <p:cNvPr id="15367" name="Picture 14" descr="freinet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23545" y="3166162"/>
            <a:ext cx="1510869" cy="1282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Google Shape;152;p17"/>
          <p:cNvSpPr txBox="1">
            <a:spLocks/>
          </p:cNvSpPr>
          <p:nvPr/>
        </p:nvSpPr>
        <p:spPr>
          <a:xfrm>
            <a:off x="311700" y="294934"/>
            <a:ext cx="8520600" cy="8184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2pPr>
            <a:lvl3pPr marR="0" lvl="2"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3pPr>
            <a:lvl4pPr marR="0" lvl="3"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4pPr>
            <a:lvl5pPr marR="0" lvl="4"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5pPr>
            <a:lvl6pPr marR="0" lvl="5"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6pPr>
            <a:lvl7pPr marR="0" lvl="6"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7pPr>
            <a:lvl8pPr marR="0" lvl="7"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8pPr>
            <a:lvl9pPr marR="0" lvl="8" algn="l" rtl="0">
              <a:lnSpc>
                <a:spcPct val="100000"/>
              </a:lnSpc>
              <a:spcBef>
                <a:spcPts val="0"/>
              </a:spcBef>
              <a:spcAft>
                <a:spcPts val="0"/>
              </a:spcAft>
              <a:buClr>
                <a:schemeClr val="lt1"/>
              </a:buClr>
              <a:buSzPts val="1400"/>
              <a:buFont typeface="Nunito"/>
              <a:buNone/>
              <a:defRPr sz="1800" b="0" i="0" u="none" strike="noStrike" cap="none">
                <a:solidFill>
                  <a:schemeClr val="lt1"/>
                </a:solidFill>
                <a:latin typeface="Nunito"/>
                <a:ea typeface="Nunito"/>
                <a:cs typeface="Nunito"/>
                <a:sym typeface="Nunito"/>
              </a:defRPr>
            </a:lvl9pPr>
          </a:lstStyle>
          <a:p>
            <a:r>
              <a:rPr lang="fr" sz="2400" dirty="0" smtClean="0">
                <a:solidFill>
                  <a:schemeClr val="bg1"/>
                </a:solidFill>
              </a:rPr>
              <a:t>ET SPECIFICITES DES PEDAGOGIES COOPÉRATIVES, </a:t>
            </a:r>
            <a:endParaRPr lang="fr" sz="2400" dirty="0">
              <a:solidFill>
                <a:schemeClr val="bg1"/>
              </a:solidFill>
            </a:endParaRPr>
          </a:p>
        </p:txBody>
      </p:sp>
      <p:sp>
        <p:nvSpPr>
          <p:cNvPr id="3" name="Rectangle 2"/>
          <p:cNvSpPr/>
          <p:nvPr/>
        </p:nvSpPr>
        <p:spPr>
          <a:xfrm>
            <a:off x="611908" y="3031203"/>
            <a:ext cx="5530274" cy="1482457"/>
          </a:xfrm>
          <a:prstGeom prst="rect">
            <a:avLst/>
          </a:prstGeom>
        </p:spPr>
        <p:txBody>
          <a:bodyPr wrap="square">
            <a:spAutoFit/>
          </a:bodyPr>
          <a:lstStyle/>
          <a:p>
            <a:pPr lvl="1" eaLnBrk="1" hangingPunct="1">
              <a:lnSpc>
                <a:spcPct val="90000"/>
              </a:lnSpc>
              <a:defRPr/>
            </a:pPr>
            <a:r>
              <a:rPr lang="fr-FR" sz="2000" dirty="0" smtClean="0">
                <a:latin typeface="Calibri"/>
                <a:cs typeface="Calibri"/>
              </a:rPr>
              <a:t>Les 4 piliers de la pédagogie Freinet</a:t>
            </a:r>
          </a:p>
          <a:p>
            <a:pPr lvl="1" eaLnBrk="1" hangingPunct="1">
              <a:lnSpc>
                <a:spcPct val="90000"/>
              </a:lnSpc>
              <a:defRPr/>
            </a:pPr>
            <a:r>
              <a:rPr lang="fr-FR" sz="2000" dirty="0" smtClean="0">
                <a:latin typeface="Calibri"/>
                <a:cs typeface="Calibri"/>
              </a:rPr>
              <a:t>L’expression </a:t>
            </a:r>
            <a:r>
              <a:rPr lang="fr-FR" sz="2000" dirty="0">
                <a:latin typeface="Calibri"/>
                <a:cs typeface="Calibri"/>
              </a:rPr>
              <a:t>libre</a:t>
            </a:r>
          </a:p>
          <a:p>
            <a:pPr lvl="1" eaLnBrk="1" hangingPunct="1">
              <a:lnSpc>
                <a:spcPct val="90000"/>
              </a:lnSpc>
              <a:defRPr/>
            </a:pPr>
            <a:r>
              <a:rPr lang="fr-FR" sz="2000" dirty="0">
                <a:latin typeface="Calibri"/>
                <a:cs typeface="Calibri"/>
              </a:rPr>
              <a:t>Le tâtonnement expérimental</a:t>
            </a:r>
          </a:p>
          <a:p>
            <a:pPr lvl="1" eaLnBrk="1" hangingPunct="1">
              <a:lnSpc>
                <a:spcPct val="90000"/>
              </a:lnSpc>
              <a:defRPr/>
            </a:pPr>
            <a:r>
              <a:rPr lang="fr-FR" sz="2000" dirty="0">
                <a:latin typeface="Calibri"/>
                <a:cs typeface="Calibri"/>
              </a:rPr>
              <a:t>Les techniques éducatives</a:t>
            </a:r>
          </a:p>
          <a:p>
            <a:pPr lvl="1" eaLnBrk="1" hangingPunct="1">
              <a:lnSpc>
                <a:spcPct val="90000"/>
              </a:lnSpc>
              <a:defRPr/>
            </a:pPr>
            <a:r>
              <a:rPr lang="fr-FR" sz="2000" dirty="0">
                <a:latin typeface="Calibri"/>
                <a:cs typeface="Calibri"/>
              </a:rPr>
              <a:t>La coopération</a:t>
            </a:r>
          </a:p>
        </p:txBody>
      </p:sp>
    </p:spTree>
    <p:extLst>
      <p:ext uri="{BB962C8B-B14F-4D97-AF65-F5344CB8AC3E}">
        <p14:creationId xmlns:p14="http://schemas.microsoft.com/office/powerpoint/2010/main" val="137248746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441</TotalTime>
  <Words>2955</Words>
  <Application>Microsoft Macintosh PowerPoint</Application>
  <PresentationFormat>Présentation à l'écran (16:9)</PresentationFormat>
  <Paragraphs>197</Paragraphs>
  <Slides>42</Slides>
  <Notes>33</Notes>
  <HiddenSlides>0</HiddenSlides>
  <MMClips>0</MMClips>
  <ScaleCrop>false</ScaleCrop>
  <HeadingPairs>
    <vt:vector size="4" baseType="variant">
      <vt:variant>
        <vt:lpstr>Thème</vt:lpstr>
      </vt:variant>
      <vt:variant>
        <vt:i4>1</vt:i4>
      </vt:variant>
      <vt:variant>
        <vt:lpstr>Titres des diapositives</vt:lpstr>
      </vt:variant>
      <vt:variant>
        <vt:i4>42</vt:i4>
      </vt:variant>
    </vt:vector>
  </HeadingPairs>
  <TitlesOfParts>
    <vt:vector size="43" baseType="lpstr">
      <vt:lpstr>Shift</vt:lpstr>
      <vt:lpstr>Présentation PowerPoint</vt:lpstr>
      <vt:lpstr>Pédagogies coopératives dans le second degré</vt:lpstr>
      <vt:lpstr>A. ORIGINE DES PEDAGOGIES COOPERATIVES </vt:lpstr>
      <vt:lpstr>Présentation PowerPoint</vt:lpstr>
      <vt:lpstr>XXème siècle : L’éducation nouvelle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PETIT POINT AVEC VOTRE VOISIN</vt:lpstr>
      <vt:lpstr>Présentation PowerPoint</vt:lpstr>
      <vt:lpstr>Présentation PowerPoint</vt:lpstr>
      <vt:lpstr>Importance des compétences relationnelles et sociales dans les référentiels internationaux</vt:lpstr>
      <vt:lpstr>Défis pédagogiques nombreux pour les enseignants </vt:lpstr>
      <vt:lpstr>PRETS POUR CES DEFIS?</vt:lpstr>
      <vt:lpstr>La pédagogie coopérative une demande institutionnelle</vt:lpstr>
      <vt:lpstr>Domaine 2 : Coopération et réalisation de projets</vt:lpstr>
      <vt:lpstr>Domaine 2 : Outils numériques pour échanger et communiquer  </vt:lpstr>
      <vt:lpstr>Domaine 3 : Expression de la sensibilité et des opinions, respect des autres </vt:lpstr>
      <vt:lpstr>Domaine 3 : Responsabilité, sens de l'engagement et de l'initiative  </vt:lpstr>
      <vt:lpstr>Les valeurs à défendre.</vt:lpstr>
      <vt:lpstr>Présentation PowerPoint</vt:lpstr>
      <vt:lpstr>La différence entre coopération et collaboration</vt:lpstr>
      <vt:lpstr>Un sujet de recherche : l’apprentissage coopératif</vt:lpstr>
      <vt:lpstr>Deux courants de la coopération.</vt:lpstr>
      <vt:lpstr>Les leviers pédagogiques pour les enseignants</vt:lpstr>
      <vt:lpstr>Attention</vt:lpstr>
      <vt:lpstr>La formation des élèves. Les précautions</vt:lpstr>
      <vt:lpstr>Les leviers pédagogiques pour les enseignants</vt:lpstr>
      <vt:lpstr>Les leviers pédagogiques pour les enseignants</vt:lpstr>
      <vt:lpstr>Les leviers pédagogiques pour les enseignants</vt:lpstr>
      <vt:lpstr>Quelques remarques</vt:lpstr>
      <vt:lpstr>Quelques remarques</vt:lpstr>
      <vt:lpstr>La formation des élèves. Les précautions</vt:lpstr>
      <vt:lpstr>La formation des élèves. Les précautions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Pédagogie coopérative au second degré</dc:title>
  <cp:lastModifiedBy>CORINNE RUIZ</cp:lastModifiedBy>
  <cp:revision>18</cp:revision>
  <dcterms:modified xsi:type="dcterms:W3CDTF">2018-10-11T02:06:34Z</dcterms:modified>
</cp:coreProperties>
</file>